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9144000" cy="6858000"/>
  <p:defaultText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12C8C85-51F0-491E-9774-3900AFEF0FD7}">
  <a:tblStyle styleId="{912C8C85-51F0-491E-9774-3900AFEF0FD7}" styleName="Светлый стиль 2 - акцент 6">
    <a:wholeTbl>
      <a:tcTxStyle>
        <a:fontRef idx="minor">
          <a:srgbClr val="00000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w="12700">
              <a:noFill/>
            </a:ln>
          </a:insideH>
          <a:insideV>
            <a:ln w="12700">
              <a:noFill/>
            </a:ln>
          </a:insideV>
        </a:tcBdr>
        <a:fill>
          <a:noFill/>
        </a:fill>
      </a:tcStyle>
    </a:wholeTbl>
    <a:band1H>
      <a:tcStyle>
        <a:tcBdr>
          <a:top>
            <a:lnRef idx="1">
              <a:schemeClr val="accent6"/>
            </a:lnRef>
          </a:top>
          <a:bottom>
            <a:lnRef idx="1">
              <a:schemeClr val="accent6"/>
            </a:lnRef>
          </a:bottom>
        </a:tcBdr>
      </a:tcStyle>
    </a:band1H>
    <a:band2H>
      <a:tcStyle>
        <a:tcBdr/>
      </a:tcStyle>
    </a:band2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Style>
        <a:tcBdr/>
      </a:tcStyle>
    </a:lastCol>
    <a:firstCol>
      <a:tcStyle>
        <a:tcBdr/>
      </a:tcStyle>
    </a:firstCol>
    <a:lastRow>
      <a:tcStyle>
        <a:tcBdr>
          <a:top>
            <a:ln w="50800">
              <a:solidFill>
                <a:schemeClr val="accent6"/>
              </a:solidFill>
            </a:ln>
          </a:top>
        </a:tcBdr>
      </a:tcStyle>
    </a:lastRow>
    <a:seCell>
      <a:tcStyle>
        <a:tcBdr/>
      </a:tcStyle>
    </a:seCell>
    <a:swCell>
      <a:tcStyle>
        <a:tcBdr/>
      </a:tcStyle>
    </a:swCell>
    <a:firstRow>
      <a:tcTxStyle b="on">
        <a:fontRef idx="minor">
          <a:srgbClr val="000000"/>
        </a:fontRef>
        <a:schemeClr val="bg1"/>
      </a:tcTxStyle>
      <a:tcStyle>
        <a:tcBdr/>
        <a:fillRef idx="1">
          <a:schemeClr val="accent6"/>
        </a:fillRef>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Титульный слайд">
    <p:spTree>
      <p:nvGrpSpPr>
        <p:cNvPr id="1" name=""/>
        <p:cNvGrpSpPr/>
        <p:nvPr/>
      </p:nvGrpSpPr>
      <p:grpSpPr bwMode="auto">
        <a:xfrm>
          <a:off x="0" y="0"/>
          <a:ext cx="0" cy="0"/>
          <a:chOff x="0" y="0"/>
          <a:chExt cx="0" cy="0"/>
        </a:xfrm>
      </p:grpSpPr>
      <p:sp>
        <p:nvSpPr>
          <p:cNvPr id="2" name="Заголовок 1"/>
          <p:cNvSpPr>
            <a:spLocks noGrp="1"/>
          </p:cNvSpPr>
          <p:nvPr>
            <p:ph type="ctrTitle"/>
          </p:nvPr>
        </p:nvSpPr>
        <p:spPr bwMode="auto">
          <a:xfrm>
            <a:off x="685800" y="2130425"/>
            <a:ext cx="7772400" cy="1470025"/>
          </a:xfrm>
        </p:spPr>
        <p:txBody>
          <a:bodyPr/>
          <a:lstStyle/>
          <a:p>
            <a:pPr>
              <a:defRPr/>
            </a:pPr>
            <a:r>
              <a:rPr lang="ru-RU"/>
              <a:t>Образец заголовка</a:t>
            </a:r>
          </a:p>
        </p:txBody>
      </p:sp>
      <p:sp>
        <p:nvSpPr>
          <p:cNvPr id="3" name="Подзаголовок 2"/>
          <p:cNvSpPr>
            <a:spLocks noGrp="1"/>
          </p:cNvSpPr>
          <p:nvPr>
            <p:ph type="subTitle" idx="1"/>
          </p:nvPr>
        </p:nvSpPr>
        <p:spPr bwMode="auto">
          <a:xfrm>
            <a:off x="1371600" y="3886200"/>
            <a:ext cx="6400800" cy="175259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ru-RU"/>
              <a:t>Образец подзаголовка</a:t>
            </a:r>
          </a:p>
        </p:txBody>
      </p:sp>
      <p:sp>
        <p:nvSpPr>
          <p:cNvPr id="4" name="Дата 3"/>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Заголовок и вертикальный текст">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lang="ru-RU"/>
              <a:t>Образец заголовка</a:t>
            </a:r>
          </a:p>
        </p:txBody>
      </p:sp>
      <p:sp>
        <p:nvSpPr>
          <p:cNvPr id="3" name="Вертикальный текст 2"/>
          <p:cNvSpPr>
            <a:spLocks noGrp="1"/>
          </p:cNvSpPr>
          <p:nvPr>
            <p:ph type="body" orient="vert" idx="1"/>
          </p:nvPr>
        </p:nvSpPr>
        <p:spPr bwMode="auto"/>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Дата 3"/>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Вертикальный заголовок и текст">
    <p:spTree>
      <p:nvGrpSpPr>
        <p:cNvPr id="1" name=""/>
        <p:cNvGrpSpPr/>
        <p:nvPr/>
      </p:nvGrpSpPr>
      <p:grpSpPr bwMode="auto">
        <a:xfrm>
          <a:off x="0" y="0"/>
          <a:ext cx="0" cy="0"/>
          <a:chOff x="0" y="0"/>
          <a:chExt cx="0" cy="0"/>
        </a:xfrm>
      </p:grpSpPr>
      <p:sp>
        <p:nvSpPr>
          <p:cNvPr id="2" name="Вертикальный заголовок 1"/>
          <p:cNvSpPr>
            <a:spLocks noGrp="1"/>
          </p:cNvSpPr>
          <p:nvPr>
            <p:ph type="title" orient="vert"/>
          </p:nvPr>
        </p:nvSpPr>
        <p:spPr bwMode="auto">
          <a:xfrm>
            <a:off x="6629400" y="274638"/>
            <a:ext cx="2057400" cy="5851525"/>
          </a:xfrm>
        </p:spPr>
        <p:txBody>
          <a:bodyPr vert="eaVert"/>
          <a:lstStyle/>
          <a:p>
            <a:pPr>
              <a:defRPr/>
            </a:pPr>
            <a:r>
              <a:rPr lang="ru-RU"/>
              <a:t>Образец заголовка</a:t>
            </a:r>
          </a:p>
        </p:txBody>
      </p:sp>
      <p:sp>
        <p:nvSpPr>
          <p:cNvPr id="3" name="Вертикальный текст 2"/>
          <p:cNvSpPr>
            <a:spLocks noGrp="1"/>
          </p:cNvSpPr>
          <p:nvPr>
            <p:ph type="body" orient="vert" idx="1"/>
          </p:nvPr>
        </p:nvSpPr>
        <p:spPr bwMode="auto">
          <a:xfrm>
            <a:off x="457200" y="274638"/>
            <a:ext cx="6019800" cy="5851525"/>
          </a:xfrm>
        </p:spPr>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Дата 3"/>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Заголовок и объект">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lang="ru-RU"/>
              <a:t>Образец заголовка</a:t>
            </a:r>
          </a:p>
        </p:txBody>
      </p:sp>
      <p:sp>
        <p:nvSpPr>
          <p:cNvPr id="3" name="Объект 2"/>
          <p:cNvSpPr>
            <a:spLocks noGrp="1"/>
          </p:cNvSpPr>
          <p:nvPr>
            <p:ph idx="1"/>
          </p:nvPr>
        </p:nvSpPr>
        <p:spPr bwMode="auto"/>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Дата 3"/>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Заголовок раздела">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722313" y="4406900"/>
            <a:ext cx="7772400" cy="1362075"/>
          </a:xfrm>
        </p:spPr>
        <p:txBody>
          <a:bodyPr anchor="t"/>
          <a:lstStyle>
            <a:lvl1pPr algn="l">
              <a:defRPr sz="4000" b="1" cap="all"/>
            </a:lvl1pPr>
          </a:lstStyle>
          <a:p>
            <a:pPr>
              <a:defRPr/>
            </a:pPr>
            <a:r>
              <a:rPr lang="ru-RU"/>
              <a:t>Образец заголовка</a:t>
            </a:r>
          </a:p>
        </p:txBody>
      </p:sp>
      <p:sp>
        <p:nvSpPr>
          <p:cNvPr id="3" name="Текст 2"/>
          <p:cNvSpPr>
            <a:spLocks noGrp="1"/>
          </p:cNvSpPr>
          <p:nvPr>
            <p:ph type="body" idx="1"/>
          </p:nvPr>
        </p:nvSpPr>
        <p:spPr bwMode="auto">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ru-RU"/>
              <a:t>Образец текста</a:t>
            </a:r>
            <a:endParaRPr/>
          </a:p>
        </p:txBody>
      </p:sp>
      <p:sp>
        <p:nvSpPr>
          <p:cNvPr id="4" name="Дата 3"/>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5" name="Нижний колонтитул 4"/>
          <p:cNvSpPr>
            <a:spLocks noGrp="1"/>
          </p:cNvSpPr>
          <p:nvPr>
            <p:ph type="ftr" sz="quarter" idx="11"/>
          </p:nvPr>
        </p:nvSpPr>
        <p:spPr bwMode="auto"/>
        <p:txBody>
          <a:bodyPr/>
          <a:lstStyle/>
          <a:p>
            <a:pPr>
              <a:defRPr/>
            </a:pPr>
            <a:endParaRPr lang="ru-RU"/>
          </a:p>
        </p:txBody>
      </p:sp>
      <p:sp>
        <p:nvSpPr>
          <p:cNvPr id="6" name="Номер слайда 5"/>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Два объекта">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lang="ru-RU"/>
              <a:t>Образец заголовка</a:t>
            </a:r>
          </a:p>
        </p:txBody>
      </p:sp>
      <p:sp>
        <p:nvSpPr>
          <p:cNvPr id="3" name="Объект 2"/>
          <p:cNvSpPr>
            <a:spLocks noGrp="1"/>
          </p:cNvSpPr>
          <p:nvPr>
            <p:ph sz="half" idx="1"/>
          </p:nvPr>
        </p:nvSpPr>
        <p:spPr bwMode="auto">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Объект 3"/>
          <p:cNvSpPr>
            <a:spLocks noGrp="1"/>
          </p:cNvSpPr>
          <p:nvPr>
            <p:ph sz="half" idx="2"/>
          </p:nvPr>
        </p:nvSpPr>
        <p:spPr bwMode="auto">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5" name="Дата 4"/>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6" name="Нижний колонтитул 5"/>
          <p:cNvSpPr>
            <a:spLocks noGrp="1"/>
          </p:cNvSpPr>
          <p:nvPr>
            <p:ph type="ftr" sz="quarter" idx="11"/>
          </p:nvPr>
        </p:nvSpPr>
        <p:spPr bwMode="auto"/>
        <p:txBody>
          <a:bodyPr/>
          <a:lstStyle/>
          <a:p>
            <a:pPr>
              <a:defRPr/>
            </a:pPr>
            <a:endParaRPr lang="ru-RU"/>
          </a:p>
        </p:txBody>
      </p:sp>
      <p:sp>
        <p:nvSpPr>
          <p:cNvPr id="7" name="Номер слайда 6"/>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Сравнение">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lvl1pPr>
              <a:defRPr/>
            </a:lvl1pPr>
          </a:lstStyle>
          <a:p>
            <a:pPr>
              <a:defRPr/>
            </a:pPr>
            <a:r>
              <a:rPr lang="ru-RU"/>
              <a:t>Образец заголовка</a:t>
            </a:r>
          </a:p>
        </p:txBody>
      </p:sp>
      <p:sp>
        <p:nvSpPr>
          <p:cNvPr id="3" name="Текст 2"/>
          <p:cNvSpPr>
            <a:spLocks noGrp="1"/>
          </p:cNvSpPr>
          <p:nvPr>
            <p:ph type="body" idx="1"/>
          </p:nvPr>
        </p:nvSpPr>
        <p:spPr bwMode="auto">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4" name="Объект 3"/>
          <p:cNvSpPr>
            <a:spLocks noGrp="1"/>
          </p:cNvSpPr>
          <p:nvPr>
            <p:ph sz="half" idx="2"/>
          </p:nvPr>
        </p:nvSpPr>
        <p:spPr bwMode="auto">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5" name="Текст 4"/>
          <p:cNvSpPr>
            <a:spLocks noGrp="1"/>
          </p:cNvSpPr>
          <p:nvPr>
            <p:ph type="body" sz="quarter" idx="3"/>
          </p:nvPr>
        </p:nvSpPr>
        <p:spPr bwMode="auto">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6" name="Объект 5"/>
          <p:cNvSpPr>
            <a:spLocks noGrp="1"/>
          </p:cNvSpPr>
          <p:nvPr>
            <p:ph sz="quarter" idx="4"/>
          </p:nvPr>
        </p:nvSpPr>
        <p:spPr bwMode="auto">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7" name="Дата 6"/>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8" name="Нижний колонтитул 7"/>
          <p:cNvSpPr>
            <a:spLocks noGrp="1"/>
          </p:cNvSpPr>
          <p:nvPr>
            <p:ph type="ftr" sz="quarter" idx="11"/>
          </p:nvPr>
        </p:nvSpPr>
        <p:spPr bwMode="auto"/>
        <p:txBody>
          <a:bodyPr/>
          <a:lstStyle/>
          <a:p>
            <a:pPr>
              <a:defRPr/>
            </a:pPr>
            <a:endParaRPr lang="ru-RU"/>
          </a:p>
        </p:txBody>
      </p:sp>
      <p:sp>
        <p:nvSpPr>
          <p:cNvPr id="9" name="Номер слайда 8"/>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Только заголовок">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p:txBody>
          <a:bodyPr/>
          <a:lstStyle/>
          <a:p>
            <a:pPr>
              <a:defRPr/>
            </a:pPr>
            <a:r>
              <a:rPr lang="ru-RU"/>
              <a:t>Образец заголовка</a:t>
            </a:r>
          </a:p>
        </p:txBody>
      </p:sp>
      <p:sp>
        <p:nvSpPr>
          <p:cNvPr id="3" name="Дата 2"/>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4" name="Нижний колонтитул 3"/>
          <p:cNvSpPr>
            <a:spLocks noGrp="1"/>
          </p:cNvSpPr>
          <p:nvPr>
            <p:ph type="ftr" sz="quarter" idx="11"/>
          </p:nvPr>
        </p:nvSpPr>
        <p:spPr bwMode="auto"/>
        <p:txBody>
          <a:bodyPr/>
          <a:lstStyle/>
          <a:p>
            <a:pPr>
              <a:defRPr/>
            </a:pPr>
            <a:endParaRPr lang="ru-RU"/>
          </a:p>
        </p:txBody>
      </p:sp>
      <p:sp>
        <p:nvSpPr>
          <p:cNvPr id="5" name="Номер слайда 4"/>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Пустой слайд">
    <p:spTree>
      <p:nvGrpSpPr>
        <p:cNvPr id="1" name=""/>
        <p:cNvGrpSpPr/>
        <p:nvPr/>
      </p:nvGrpSpPr>
      <p:grpSpPr bwMode="auto">
        <a:xfrm>
          <a:off x="0" y="0"/>
          <a:ext cx="0" cy="0"/>
          <a:chOff x="0" y="0"/>
          <a:chExt cx="0" cy="0"/>
        </a:xfrm>
      </p:grpSpPr>
      <p:sp>
        <p:nvSpPr>
          <p:cNvPr id="2" name="Дата 1"/>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3" name="Нижний колонтитул 2"/>
          <p:cNvSpPr>
            <a:spLocks noGrp="1"/>
          </p:cNvSpPr>
          <p:nvPr>
            <p:ph type="ftr" sz="quarter" idx="11"/>
          </p:nvPr>
        </p:nvSpPr>
        <p:spPr bwMode="auto"/>
        <p:txBody>
          <a:bodyPr/>
          <a:lstStyle/>
          <a:p>
            <a:pPr>
              <a:defRPr/>
            </a:pPr>
            <a:endParaRPr lang="ru-RU"/>
          </a:p>
        </p:txBody>
      </p:sp>
      <p:sp>
        <p:nvSpPr>
          <p:cNvPr id="4" name="Номер слайда 3"/>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Объект с подписью">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457200" y="273050"/>
            <a:ext cx="3008313" cy="1162050"/>
          </a:xfrm>
        </p:spPr>
        <p:txBody>
          <a:bodyPr anchor="b"/>
          <a:lstStyle>
            <a:lvl1pPr algn="l">
              <a:defRPr sz="2000" b="1"/>
            </a:lvl1pPr>
          </a:lstStyle>
          <a:p>
            <a:pPr>
              <a:defRPr/>
            </a:pPr>
            <a:r>
              <a:rPr lang="ru-RU"/>
              <a:t>Образец заголовка</a:t>
            </a:r>
          </a:p>
        </p:txBody>
      </p:sp>
      <p:sp>
        <p:nvSpPr>
          <p:cNvPr id="3" name="Объект 2"/>
          <p:cNvSpPr>
            <a:spLocks noGrp="1"/>
          </p:cNvSpPr>
          <p:nvPr>
            <p:ph idx="1"/>
          </p:nvPr>
        </p:nvSpPr>
        <p:spPr bwMode="auto">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Текст 3"/>
          <p:cNvSpPr>
            <a:spLocks noGrp="1"/>
          </p:cNvSpPr>
          <p:nvPr>
            <p:ph type="body" sz="half" idx="2"/>
          </p:nvPr>
        </p:nvSpPr>
        <p:spPr bwMode="auto">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5" name="Дата 4"/>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6" name="Нижний колонтитул 5"/>
          <p:cNvSpPr>
            <a:spLocks noGrp="1"/>
          </p:cNvSpPr>
          <p:nvPr>
            <p:ph type="ftr" sz="quarter" idx="11"/>
          </p:nvPr>
        </p:nvSpPr>
        <p:spPr bwMode="auto"/>
        <p:txBody>
          <a:bodyPr/>
          <a:lstStyle/>
          <a:p>
            <a:pPr>
              <a:defRPr/>
            </a:pPr>
            <a:endParaRPr lang="ru-RU"/>
          </a:p>
        </p:txBody>
      </p:sp>
      <p:sp>
        <p:nvSpPr>
          <p:cNvPr id="7" name="Номер слайда 6"/>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Рисунок с подписью">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1792288" y="4800600"/>
            <a:ext cx="5486400" cy="566738"/>
          </a:xfrm>
        </p:spPr>
        <p:txBody>
          <a:bodyPr anchor="b"/>
          <a:lstStyle>
            <a:lvl1pPr algn="l">
              <a:defRPr sz="2000" b="1"/>
            </a:lvl1pPr>
          </a:lstStyle>
          <a:p>
            <a:pPr>
              <a:defRPr/>
            </a:pPr>
            <a:r>
              <a:rPr lang="ru-RU"/>
              <a:t>Образец заголовка</a:t>
            </a:r>
          </a:p>
        </p:txBody>
      </p:sp>
      <p:sp>
        <p:nvSpPr>
          <p:cNvPr id="3" name="Рисунок 2"/>
          <p:cNvSpPr>
            <a:spLocks noGrp="1"/>
          </p:cNvSpPr>
          <p:nvPr>
            <p:ph type="pic" idx="1"/>
          </p:nvPr>
        </p:nvSpPr>
        <p:spPr bwMode="auto">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ru-RU"/>
          </a:p>
        </p:txBody>
      </p:sp>
      <p:sp>
        <p:nvSpPr>
          <p:cNvPr id="4" name="Текст 3"/>
          <p:cNvSpPr>
            <a:spLocks noGrp="1"/>
          </p:cNvSpPr>
          <p:nvPr>
            <p:ph type="body" sz="half" idx="2"/>
          </p:nvPr>
        </p:nvSpPr>
        <p:spPr bwMode="auto">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5" name="Дата 4"/>
          <p:cNvSpPr>
            <a:spLocks noGrp="1"/>
          </p:cNvSpPr>
          <p:nvPr>
            <p:ph type="dt" sz="half" idx="10"/>
          </p:nvPr>
        </p:nvSpPr>
        <p:spPr bwMode="auto"/>
        <p:txBody>
          <a:bodyPr/>
          <a:lstStyle/>
          <a:p>
            <a:pPr>
              <a:defRPr/>
            </a:pPr>
            <a:fld id="{14A37700-79A1-412C-9D03-C1EAA9C94554}" type="datetimeFigureOut">
              <a:rPr lang="ru-RU"/>
              <a:t>05.02.2025</a:t>
            </a:fld>
            <a:endParaRPr lang="ru-RU"/>
          </a:p>
        </p:txBody>
      </p:sp>
      <p:sp>
        <p:nvSpPr>
          <p:cNvPr id="6" name="Нижний колонтитул 5"/>
          <p:cNvSpPr>
            <a:spLocks noGrp="1"/>
          </p:cNvSpPr>
          <p:nvPr>
            <p:ph type="ftr" sz="quarter" idx="11"/>
          </p:nvPr>
        </p:nvSpPr>
        <p:spPr bwMode="auto"/>
        <p:txBody>
          <a:bodyPr/>
          <a:lstStyle/>
          <a:p>
            <a:pPr>
              <a:defRPr/>
            </a:pPr>
            <a:endParaRPr lang="ru-RU"/>
          </a:p>
        </p:txBody>
      </p:sp>
      <p:sp>
        <p:nvSpPr>
          <p:cNvPr id="7" name="Номер слайда 6"/>
          <p:cNvSpPr>
            <a:spLocks noGrp="1"/>
          </p:cNvSpPr>
          <p:nvPr>
            <p:ph type="sldNum" sz="quarter" idx="12"/>
          </p:nvPr>
        </p:nvSpPr>
        <p:spPr bwMode="auto"/>
        <p:txBody>
          <a:bodyPr/>
          <a:lstStyle/>
          <a:p>
            <a:pPr>
              <a:defRPr/>
            </a:pPr>
            <a:fld id="{415C645E-1E73-4770-842C-47AA25B7F3FF}" type="slidenum">
              <a:rPr lang="ru-RU"/>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Заголовок 1"/>
          <p:cNvSpPr>
            <a:spLocks noGrp="1"/>
          </p:cNvSpPr>
          <p:nvPr>
            <p:ph type="title"/>
          </p:nvPr>
        </p:nvSpPr>
        <p:spPr bwMode="auto">
          <a:xfrm>
            <a:off x="457200" y="274638"/>
            <a:ext cx="8229600" cy="1143000"/>
          </a:xfrm>
          <a:prstGeom prst="rect">
            <a:avLst/>
          </a:prstGeom>
        </p:spPr>
        <p:txBody>
          <a:bodyPr vert="horz" lIns="91440" tIns="45720" rIns="91440" bIns="45720" rtlCol="0" anchor="ctr">
            <a:normAutofit/>
          </a:bodyPr>
          <a:lstStyle/>
          <a:p>
            <a:pPr>
              <a:defRPr/>
            </a:pPr>
            <a:r>
              <a:rPr lang="ru-RU"/>
              <a:t>Образец заголовка</a:t>
            </a:r>
          </a:p>
        </p:txBody>
      </p:sp>
      <p:sp>
        <p:nvSpPr>
          <p:cNvPr id="3" name="Текст 2"/>
          <p:cNvSpPr>
            <a:spLocks noGrp="1"/>
          </p:cNvSpPr>
          <p:nvPr>
            <p:ph type="body" idx="1"/>
          </p:nvPr>
        </p:nvSpPr>
        <p:spPr bwMode="auto">
          <a:xfrm>
            <a:off x="457200" y="1600200"/>
            <a:ext cx="8229600" cy="4525963"/>
          </a:xfrm>
          <a:prstGeom prst="rect">
            <a:avLst/>
          </a:prstGeom>
        </p:spPr>
        <p:txBody>
          <a:bodyPr vert="horz" lIns="91440" tIns="45720" rIns="91440" bIns="45720" rtlCol="0">
            <a:normAutofit/>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4" name="Дата 3"/>
          <p:cNvSpPr>
            <a:spLocks noGrp="1"/>
          </p:cNvSpPr>
          <p:nvPr>
            <p:ph type="dt" sz="half" idx="2"/>
          </p:nvPr>
        </p:nvSpPr>
        <p:spPr bwMode="auto">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4A37700-79A1-412C-9D03-C1EAA9C94554}" type="datetimeFigureOut">
              <a:rPr lang="ru-RU"/>
              <a:t>05.02.2025</a:t>
            </a:fld>
            <a:endParaRPr lang="ru-RU"/>
          </a:p>
        </p:txBody>
      </p:sp>
      <p:sp>
        <p:nvSpPr>
          <p:cNvPr id="5" name="Нижний колонтитул 4"/>
          <p:cNvSpPr>
            <a:spLocks noGrp="1"/>
          </p:cNvSpPr>
          <p:nvPr>
            <p:ph type="ftr" sz="quarter" idx="3"/>
          </p:nvPr>
        </p:nvSpPr>
        <p:spPr bwMode="auto">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bwMode="auto">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5C645E-1E73-4770-842C-47AA25B7F3FF}" type="slidenum">
              <a:rPr lang="ru-RU"/>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a:spcBef>
          <a:spcPts val="0"/>
        </a:spcBef>
        <a:buNone/>
        <a:defRPr sz="4400">
          <a:solidFill>
            <a:schemeClr val="tx1"/>
          </a:solidFill>
          <a:latin typeface="+mj-lt"/>
          <a:ea typeface="+mj-ea"/>
          <a:cs typeface="+mj-cs"/>
        </a:defRPr>
      </a:lvl1pPr>
    </p:titleStyle>
    <p:bodyStyle>
      <a:lvl1pPr marL="342900" indent="-342900" algn="l" defTabSz="914400">
        <a:spcBef>
          <a:spcPts val="0"/>
        </a:spcBef>
        <a:buFont typeface="Arial"/>
        <a:buChar char="•"/>
        <a:defRPr sz="3200">
          <a:solidFill>
            <a:schemeClr val="tx1"/>
          </a:solidFill>
          <a:latin typeface="+mn-lt"/>
          <a:ea typeface="+mn-ea"/>
          <a:cs typeface="+mn-cs"/>
        </a:defRPr>
      </a:lvl1pPr>
      <a:lvl2pPr marL="742950" indent="-285750" algn="l" defTabSz="914400">
        <a:spcBef>
          <a:spcPts val="0"/>
        </a:spcBef>
        <a:buFont typeface="Arial"/>
        <a:buChar char="–"/>
        <a:defRPr sz="2800">
          <a:solidFill>
            <a:schemeClr val="tx1"/>
          </a:solidFill>
          <a:latin typeface="+mn-lt"/>
          <a:ea typeface="+mn-ea"/>
          <a:cs typeface="+mn-cs"/>
        </a:defRPr>
      </a:lvl2pPr>
      <a:lvl3pPr marL="1143000" indent="-228600" algn="l" defTabSz="914400">
        <a:spcBef>
          <a:spcPts val="0"/>
        </a:spcBef>
        <a:buFont typeface="Arial"/>
        <a:buChar char="•"/>
        <a:defRPr sz="2400">
          <a:solidFill>
            <a:schemeClr val="tx1"/>
          </a:solidFill>
          <a:latin typeface="+mn-lt"/>
          <a:ea typeface="+mn-ea"/>
          <a:cs typeface="+mn-cs"/>
        </a:defRPr>
      </a:lvl3pPr>
      <a:lvl4pPr marL="1600200" indent="-228600" algn="l" defTabSz="914400">
        <a:spcBef>
          <a:spcPts val="0"/>
        </a:spcBef>
        <a:buFont typeface="Arial"/>
        <a:buChar char="–"/>
        <a:defRPr sz="2000">
          <a:solidFill>
            <a:schemeClr val="tx1"/>
          </a:solidFill>
          <a:latin typeface="+mn-lt"/>
          <a:ea typeface="+mn-ea"/>
          <a:cs typeface="+mn-cs"/>
        </a:defRPr>
      </a:lvl4pPr>
      <a:lvl5pPr marL="2057400" indent="-228600" algn="l" defTabSz="914400">
        <a:spcBef>
          <a:spcPts val="0"/>
        </a:spcBef>
        <a:buFont typeface="Arial"/>
        <a:buChar char="»"/>
        <a:defRPr sz="2000">
          <a:solidFill>
            <a:schemeClr val="tx1"/>
          </a:solidFill>
          <a:latin typeface="+mn-lt"/>
          <a:ea typeface="+mn-ea"/>
          <a:cs typeface="+mn-cs"/>
        </a:defRPr>
      </a:lvl5pPr>
      <a:lvl6pPr marL="2514600"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4" name="Группа 3"/>
          <p:cNvGrpSpPr/>
          <p:nvPr/>
        </p:nvGrpSpPr>
        <p:grpSpPr bwMode="auto">
          <a:xfrm>
            <a:off x="5733075" y="207256"/>
            <a:ext cx="3231413" cy="773472"/>
            <a:chOff x="3203848" y="3347505"/>
            <a:chExt cx="3231413" cy="773472"/>
          </a:xfrm>
        </p:grpSpPr>
        <p:pic>
          <p:nvPicPr>
            <p:cNvPr id="5" name="Рисунок 4"/>
            <p:cNvPicPr>
              <a:picLocks noChangeAspect="1"/>
            </p:cNvPicPr>
            <p:nvPr/>
          </p:nvPicPr>
          <p:blipFill>
            <a:blip r:embed="rId2"/>
            <a:stretch/>
          </p:blipFill>
          <p:spPr bwMode="auto">
            <a:xfrm>
              <a:off x="3203848" y="3347505"/>
              <a:ext cx="1368152" cy="773472"/>
            </a:xfrm>
            <a:prstGeom prst="rect">
              <a:avLst/>
            </a:prstGeom>
          </p:spPr>
        </p:pic>
        <p:grpSp>
          <p:nvGrpSpPr>
            <p:cNvPr id="6" name="Группа 5"/>
            <p:cNvGrpSpPr/>
            <p:nvPr/>
          </p:nvGrpSpPr>
          <p:grpSpPr bwMode="auto">
            <a:xfrm>
              <a:off x="4716016" y="3454484"/>
              <a:ext cx="1719245" cy="525582"/>
              <a:chOff x="4796971" y="3454484"/>
              <a:chExt cx="1719245" cy="525582"/>
            </a:xfrm>
          </p:grpSpPr>
          <p:pic>
            <p:nvPicPr>
              <p:cNvPr id="8" name="Рисунок 7"/>
              <p:cNvPicPr>
                <a:picLocks noChangeAspect="1"/>
              </p:cNvPicPr>
              <p:nvPr/>
            </p:nvPicPr>
            <p:blipFill>
              <a:blip r:embed="rId3"/>
              <a:stretch/>
            </p:blipFill>
            <p:spPr bwMode="auto">
              <a:xfrm>
                <a:off x="4796971" y="3454484"/>
                <a:ext cx="506650" cy="525582"/>
              </a:xfrm>
              <a:prstGeom prst="rect">
                <a:avLst/>
              </a:prstGeom>
            </p:spPr>
          </p:pic>
          <p:sp>
            <p:nvSpPr>
              <p:cNvPr id="9" name="TextBox 8"/>
              <p:cNvSpPr txBox="1"/>
              <p:nvPr/>
            </p:nvSpPr>
            <p:spPr bwMode="auto">
              <a:xfrm>
                <a:off x="5292080" y="3526492"/>
                <a:ext cx="1224136" cy="415498"/>
              </a:xfrm>
              <a:prstGeom prst="rect">
                <a:avLst/>
              </a:prstGeom>
              <a:noFill/>
            </p:spPr>
            <p:txBody>
              <a:bodyPr wrap="square" rtlCol="0">
                <a:spAutoFit/>
              </a:bodyPr>
              <a:lstStyle/>
              <a:p>
                <a:pPr>
                  <a:defRPr/>
                </a:pPr>
                <a:r>
                  <a:rPr lang="ru-RU" sz="700">
                    <a:solidFill>
                      <a:srgbClr val="0033A0"/>
                    </a:solidFill>
                    <a:latin typeface="Tahoma"/>
                    <a:ea typeface="Tahoma"/>
                    <a:cs typeface="Tahoma"/>
                  </a:rPr>
                  <a:t>Служба занятости населения </a:t>
                </a:r>
                <a:endParaRPr/>
              </a:p>
              <a:p>
                <a:pPr>
                  <a:defRPr/>
                </a:pPr>
                <a:r>
                  <a:rPr lang="ru-RU" sz="700">
                    <a:solidFill>
                      <a:srgbClr val="0033A0"/>
                    </a:solidFill>
                    <a:latin typeface="Tahoma"/>
                    <a:ea typeface="Tahoma"/>
                    <a:cs typeface="Tahoma"/>
                  </a:rPr>
                  <a:t>Курганской области</a:t>
                </a:r>
                <a:endParaRPr/>
              </a:p>
            </p:txBody>
          </p:sp>
        </p:grpSp>
        <p:cxnSp>
          <p:nvCxnSpPr>
            <p:cNvPr id="7" name="Прямая соединительная линия 6"/>
            <p:cNvCxnSpPr>
              <a:cxnSpLocks/>
            </p:cNvCxnSpPr>
            <p:nvPr/>
          </p:nvCxnSpPr>
          <p:spPr bwMode="auto">
            <a:xfrm>
              <a:off x="4572000" y="3573016"/>
              <a:ext cx="0" cy="288032"/>
            </a:xfrm>
            <a:prstGeom prst="line">
              <a:avLst/>
            </a:prstGeom>
            <a:ln w="28575">
              <a:solidFill>
                <a:srgbClr val="0033A0"/>
              </a:solidFill>
            </a:ln>
          </p:spPr>
          <p:style>
            <a:lnRef idx="1">
              <a:schemeClr val="accent1"/>
            </a:lnRef>
            <a:fillRef idx="0">
              <a:schemeClr val="accent1"/>
            </a:fillRef>
            <a:effectRef idx="0">
              <a:schemeClr val="accent1"/>
            </a:effectRef>
            <a:fontRef idx="minor">
              <a:schemeClr val="tx1"/>
            </a:fontRef>
          </p:style>
        </p:cxnSp>
      </p:grpSp>
      <p:sp>
        <p:nvSpPr>
          <p:cNvPr id="11" name="Text Box 3"/>
          <p:cNvSpPr txBox="1">
            <a:spLocks noChangeArrowheads="1"/>
          </p:cNvSpPr>
          <p:nvPr/>
        </p:nvSpPr>
        <p:spPr bwMode="auto">
          <a:xfrm>
            <a:off x="455698" y="2492896"/>
            <a:ext cx="8280919" cy="1536643"/>
          </a:xfrm>
          <a:prstGeom prst="rect">
            <a:avLst/>
          </a:prstGeom>
          <a:noFill/>
          <a:ln>
            <a:noFill/>
          </a:ln>
          <a:effectLst/>
        </p:spPr>
        <p:txBody>
          <a:bodyPr lIns="81639" tIns="68250" rIns="81639" bIns="40820"/>
          <a:lstStyle>
            <a:lvl1pPr>
              <a:tabLst>
                <a:tab pos="0" algn="l"/>
                <a:tab pos="422275" algn="l"/>
                <a:tab pos="871538" algn="l"/>
                <a:tab pos="1320800" algn="l"/>
                <a:tab pos="1770063" algn="l"/>
                <a:tab pos="2219325" algn="l"/>
                <a:tab pos="2668588" algn="l"/>
                <a:tab pos="3117850" algn="l"/>
                <a:tab pos="3567113" algn="l"/>
                <a:tab pos="4016375" algn="l"/>
                <a:tab pos="4465638" algn="l"/>
                <a:tab pos="4914900" algn="l"/>
                <a:tab pos="5364163" algn="l"/>
                <a:tab pos="5813425" algn="l"/>
                <a:tab pos="6262688" algn="l"/>
                <a:tab pos="6711950" algn="l"/>
                <a:tab pos="7161213" algn="l"/>
                <a:tab pos="7610475" algn="l"/>
                <a:tab pos="8059738" algn="l"/>
                <a:tab pos="8509000" algn="l"/>
                <a:tab pos="8958263" algn="l"/>
                <a:tab pos="9407525" algn="l"/>
                <a:tab pos="9856788" algn="l"/>
                <a:tab pos="10306049" algn="l"/>
                <a:tab pos="10755313" algn="l"/>
                <a:tab pos="10756900" algn="l"/>
                <a:tab pos="10758488" algn="l"/>
                <a:tab pos="10760075" algn="l"/>
                <a:tab pos="10761663" algn="l"/>
                <a:tab pos="10763250" algn="l"/>
                <a:tab pos="10764838" algn="l"/>
                <a:tab pos="10766425" algn="l"/>
              </a:tabLst>
              <a:defRPr>
                <a:solidFill>
                  <a:srgbClr val="FFFFFF"/>
                </a:solidFill>
                <a:latin typeface="Arial"/>
                <a:ea typeface="Microsoft YaHei"/>
              </a:defRPr>
            </a:lvl1pPr>
            <a:lvl2pPr>
              <a:tabLst>
                <a:tab pos="0" algn="l"/>
                <a:tab pos="422275" algn="l"/>
                <a:tab pos="871538" algn="l"/>
                <a:tab pos="1320800" algn="l"/>
                <a:tab pos="1770063" algn="l"/>
                <a:tab pos="2219325" algn="l"/>
                <a:tab pos="2668588" algn="l"/>
                <a:tab pos="3117850" algn="l"/>
                <a:tab pos="3567113" algn="l"/>
                <a:tab pos="4016375" algn="l"/>
                <a:tab pos="4465638" algn="l"/>
                <a:tab pos="4914900" algn="l"/>
                <a:tab pos="5364163" algn="l"/>
                <a:tab pos="5813425" algn="l"/>
                <a:tab pos="6262688" algn="l"/>
                <a:tab pos="6711950" algn="l"/>
                <a:tab pos="7161213" algn="l"/>
                <a:tab pos="7610475" algn="l"/>
                <a:tab pos="8059738" algn="l"/>
                <a:tab pos="8509000" algn="l"/>
                <a:tab pos="8958263" algn="l"/>
                <a:tab pos="9407525" algn="l"/>
                <a:tab pos="9856788" algn="l"/>
                <a:tab pos="10306049" algn="l"/>
                <a:tab pos="10755313" algn="l"/>
                <a:tab pos="10756900" algn="l"/>
                <a:tab pos="10758488" algn="l"/>
                <a:tab pos="10760075" algn="l"/>
                <a:tab pos="10761663" algn="l"/>
                <a:tab pos="10763250" algn="l"/>
                <a:tab pos="10764838" algn="l"/>
                <a:tab pos="10766425" algn="l"/>
              </a:tabLst>
              <a:defRPr>
                <a:solidFill>
                  <a:srgbClr val="FFFFFF"/>
                </a:solidFill>
                <a:latin typeface="Arial"/>
                <a:ea typeface="Microsoft YaHei"/>
              </a:defRPr>
            </a:lvl2pPr>
            <a:lvl3pPr>
              <a:tabLst>
                <a:tab pos="0" algn="l"/>
                <a:tab pos="422275" algn="l"/>
                <a:tab pos="871538" algn="l"/>
                <a:tab pos="1320800" algn="l"/>
                <a:tab pos="1770063" algn="l"/>
                <a:tab pos="2219325" algn="l"/>
                <a:tab pos="2668588" algn="l"/>
                <a:tab pos="3117850" algn="l"/>
                <a:tab pos="3567113" algn="l"/>
                <a:tab pos="4016375" algn="l"/>
                <a:tab pos="4465638" algn="l"/>
                <a:tab pos="4914900" algn="l"/>
                <a:tab pos="5364163" algn="l"/>
                <a:tab pos="5813425" algn="l"/>
                <a:tab pos="6262688" algn="l"/>
                <a:tab pos="6711950" algn="l"/>
                <a:tab pos="7161213" algn="l"/>
                <a:tab pos="7610475" algn="l"/>
                <a:tab pos="8059738" algn="l"/>
                <a:tab pos="8509000" algn="l"/>
                <a:tab pos="8958263" algn="l"/>
                <a:tab pos="9407525" algn="l"/>
                <a:tab pos="9856788" algn="l"/>
                <a:tab pos="10306049" algn="l"/>
                <a:tab pos="10755313" algn="l"/>
                <a:tab pos="10756900" algn="l"/>
                <a:tab pos="10758488" algn="l"/>
                <a:tab pos="10760075" algn="l"/>
                <a:tab pos="10761663" algn="l"/>
                <a:tab pos="10763250" algn="l"/>
                <a:tab pos="10764838" algn="l"/>
                <a:tab pos="10766425" algn="l"/>
              </a:tabLst>
              <a:defRPr>
                <a:solidFill>
                  <a:srgbClr val="FFFFFF"/>
                </a:solidFill>
                <a:latin typeface="Arial"/>
                <a:ea typeface="Microsoft YaHei"/>
              </a:defRPr>
            </a:lvl3pPr>
            <a:lvl4pPr>
              <a:tabLst>
                <a:tab pos="0" algn="l"/>
                <a:tab pos="422275" algn="l"/>
                <a:tab pos="871538" algn="l"/>
                <a:tab pos="1320800" algn="l"/>
                <a:tab pos="1770063" algn="l"/>
                <a:tab pos="2219325" algn="l"/>
                <a:tab pos="2668588" algn="l"/>
                <a:tab pos="3117850" algn="l"/>
                <a:tab pos="3567113" algn="l"/>
                <a:tab pos="4016375" algn="l"/>
                <a:tab pos="4465638" algn="l"/>
                <a:tab pos="4914900" algn="l"/>
                <a:tab pos="5364163" algn="l"/>
                <a:tab pos="5813425" algn="l"/>
                <a:tab pos="6262688" algn="l"/>
                <a:tab pos="6711950" algn="l"/>
                <a:tab pos="7161213" algn="l"/>
                <a:tab pos="7610475" algn="l"/>
                <a:tab pos="8059738" algn="l"/>
                <a:tab pos="8509000" algn="l"/>
                <a:tab pos="8958263" algn="l"/>
                <a:tab pos="9407525" algn="l"/>
                <a:tab pos="9856788" algn="l"/>
                <a:tab pos="10306049" algn="l"/>
                <a:tab pos="10755313" algn="l"/>
                <a:tab pos="10756900" algn="l"/>
                <a:tab pos="10758488" algn="l"/>
                <a:tab pos="10760075" algn="l"/>
                <a:tab pos="10761663" algn="l"/>
                <a:tab pos="10763250" algn="l"/>
                <a:tab pos="10764838" algn="l"/>
                <a:tab pos="10766425" algn="l"/>
              </a:tabLst>
              <a:defRPr>
                <a:solidFill>
                  <a:srgbClr val="FFFFFF"/>
                </a:solidFill>
                <a:latin typeface="Arial"/>
                <a:ea typeface="Microsoft YaHei"/>
              </a:defRPr>
            </a:lvl4pPr>
            <a:lvl5pPr>
              <a:tabLst>
                <a:tab pos="0" algn="l"/>
                <a:tab pos="422275" algn="l"/>
                <a:tab pos="871538" algn="l"/>
                <a:tab pos="1320800" algn="l"/>
                <a:tab pos="1770063" algn="l"/>
                <a:tab pos="2219325" algn="l"/>
                <a:tab pos="2668588" algn="l"/>
                <a:tab pos="3117850" algn="l"/>
                <a:tab pos="3567113" algn="l"/>
                <a:tab pos="4016375" algn="l"/>
                <a:tab pos="4465638" algn="l"/>
                <a:tab pos="4914900" algn="l"/>
                <a:tab pos="5364163" algn="l"/>
                <a:tab pos="5813425" algn="l"/>
                <a:tab pos="6262688" algn="l"/>
                <a:tab pos="6711950" algn="l"/>
                <a:tab pos="7161213" algn="l"/>
                <a:tab pos="7610475" algn="l"/>
                <a:tab pos="8059738" algn="l"/>
                <a:tab pos="8509000" algn="l"/>
                <a:tab pos="8958263" algn="l"/>
                <a:tab pos="9407525" algn="l"/>
                <a:tab pos="9856788" algn="l"/>
                <a:tab pos="10306049" algn="l"/>
                <a:tab pos="10755313" algn="l"/>
                <a:tab pos="10756900" algn="l"/>
                <a:tab pos="10758488" algn="l"/>
                <a:tab pos="10760075" algn="l"/>
                <a:tab pos="10761663" algn="l"/>
                <a:tab pos="10763250" algn="l"/>
                <a:tab pos="10764838" algn="l"/>
                <a:tab pos="10766425" algn="l"/>
              </a:tabLst>
              <a:defRPr>
                <a:solidFill>
                  <a:srgbClr val="FFFFFF"/>
                </a:solidFill>
                <a:latin typeface="Arial"/>
                <a:ea typeface="Microsoft YaHei"/>
              </a:defRPr>
            </a:lvl5pPr>
            <a:lvl6pPr marL="2514600" indent="-228600" defTabSz="449263">
              <a:lnSpc>
                <a:spcPct val="93000"/>
              </a:lnSpc>
              <a:spcBef>
                <a:spcPts val="0"/>
              </a:spcBef>
              <a:spcAft>
                <a:spcPts val="0"/>
              </a:spcAft>
              <a:buClr>
                <a:srgbClr val="000000"/>
              </a:buClr>
              <a:buSzPct val="100000"/>
              <a:buFont typeface="Times New Roman"/>
              <a:tabLst>
                <a:tab pos="0" algn="l"/>
                <a:tab pos="422275" algn="l"/>
                <a:tab pos="871538" algn="l"/>
                <a:tab pos="1320800" algn="l"/>
                <a:tab pos="1770063" algn="l"/>
                <a:tab pos="2219325" algn="l"/>
                <a:tab pos="2668588" algn="l"/>
                <a:tab pos="3117850" algn="l"/>
                <a:tab pos="3567113" algn="l"/>
                <a:tab pos="4016375" algn="l"/>
                <a:tab pos="4465638" algn="l"/>
                <a:tab pos="4914900" algn="l"/>
                <a:tab pos="5364163" algn="l"/>
                <a:tab pos="5813425" algn="l"/>
                <a:tab pos="6262688" algn="l"/>
                <a:tab pos="6711950" algn="l"/>
                <a:tab pos="7161213" algn="l"/>
                <a:tab pos="7610475" algn="l"/>
                <a:tab pos="8059738" algn="l"/>
                <a:tab pos="8509000" algn="l"/>
                <a:tab pos="8958263" algn="l"/>
                <a:tab pos="9407525" algn="l"/>
                <a:tab pos="9856788" algn="l"/>
                <a:tab pos="10306049" algn="l"/>
                <a:tab pos="10755313" algn="l"/>
                <a:tab pos="10756900" algn="l"/>
                <a:tab pos="10758488" algn="l"/>
                <a:tab pos="10760075" algn="l"/>
                <a:tab pos="10761663" algn="l"/>
                <a:tab pos="10763250" algn="l"/>
                <a:tab pos="10764838" algn="l"/>
                <a:tab pos="10766425" algn="l"/>
              </a:tabLst>
              <a:defRPr>
                <a:solidFill>
                  <a:srgbClr val="FFFFFF"/>
                </a:solidFill>
                <a:latin typeface="Arial"/>
                <a:ea typeface="Microsoft YaHei"/>
              </a:defRPr>
            </a:lvl6pPr>
            <a:lvl7pPr marL="2971800" indent="-228600" defTabSz="449263">
              <a:lnSpc>
                <a:spcPct val="93000"/>
              </a:lnSpc>
              <a:spcBef>
                <a:spcPts val="0"/>
              </a:spcBef>
              <a:spcAft>
                <a:spcPts val="0"/>
              </a:spcAft>
              <a:buClr>
                <a:srgbClr val="000000"/>
              </a:buClr>
              <a:buSzPct val="100000"/>
              <a:buFont typeface="Times New Roman"/>
              <a:tabLst>
                <a:tab pos="0" algn="l"/>
                <a:tab pos="422275" algn="l"/>
                <a:tab pos="871538" algn="l"/>
                <a:tab pos="1320800" algn="l"/>
                <a:tab pos="1770063" algn="l"/>
                <a:tab pos="2219325" algn="l"/>
                <a:tab pos="2668588" algn="l"/>
                <a:tab pos="3117850" algn="l"/>
                <a:tab pos="3567113" algn="l"/>
                <a:tab pos="4016375" algn="l"/>
                <a:tab pos="4465638" algn="l"/>
                <a:tab pos="4914900" algn="l"/>
                <a:tab pos="5364163" algn="l"/>
                <a:tab pos="5813425" algn="l"/>
                <a:tab pos="6262688" algn="l"/>
                <a:tab pos="6711950" algn="l"/>
                <a:tab pos="7161213" algn="l"/>
                <a:tab pos="7610475" algn="l"/>
                <a:tab pos="8059738" algn="l"/>
                <a:tab pos="8509000" algn="l"/>
                <a:tab pos="8958263" algn="l"/>
                <a:tab pos="9407525" algn="l"/>
                <a:tab pos="9856788" algn="l"/>
                <a:tab pos="10306049" algn="l"/>
                <a:tab pos="10755313" algn="l"/>
                <a:tab pos="10756900" algn="l"/>
                <a:tab pos="10758488" algn="l"/>
                <a:tab pos="10760075" algn="l"/>
                <a:tab pos="10761663" algn="l"/>
                <a:tab pos="10763250" algn="l"/>
                <a:tab pos="10764838" algn="l"/>
                <a:tab pos="10766425" algn="l"/>
              </a:tabLst>
              <a:defRPr>
                <a:solidFill>
                  <a:srgbClr val="FFFFFF"/>
                </a:solidFill>
                <a:latin typeface="Arial"/>
                <a:ea typeface="Microsoft YaHei"/>
              </a:defRPr>
            </a:lvl7pPr>
            <a:lvl8pPr marL="3429000" indent="-228600" defTabSz="449263">
              <a:lnSpc>
                <a:spcPct val="93000"/>
              </a:lnSpc>
              <a:spcBef>
                <a:spcPts val="0"/>
              </a:spcBef>
              <a:spcAft>
                <a:spcPts val="0"/>
              </a:spcAft>
              <a:buClr>
                <a:srgbClr val="000000"/>
              </a:buClr>
              <a:buSzPct val="100000"/>
              <a:buFont typeface="Times New Roman"/>
              <a:tabLst>
                <a:tab pos="0" algn="l"/>
                <a:tab pos="422275" algn="l"/>
                <a:tab pos="871538" algn="l"/>
                <a:tab pos="1320800" algn="l"/>
                <a:tab pos="1770063" algn="l"/>
                <a:tab pos="2219325" algn="l"/>
                <a:tab pos="2668588" algn="l"/>
                <a:tab pos="3117850" algn="l"/>
                <a:tab pos="3567113" algn="l"/>
                <a:tab pos="4016375" algn="l"/>
                <a:tab pos="4465638" algn="l"/>
                <a:tab pos="4914900" algn="l"/>
                <a:tab pos="5364163" algn="l"/>
                <a:tab pos="5813425" algn="l"/>
                <a:tab pos="6262688" algn="l"/>
                <a:tab pos="6711950" algn="l"/>
                <a:tab pos="7161213" algn="l"/>
                <a:tab pos="7610475" algn="l"/>
                <a:tab pos="8059738" algn="l"/>
                <a:tab pos="8509000" algn="l"/>
                <a:tab pos="8958263" algn="l"/>
                <a:tab pos="9407525" algn="l"/>
                <a:tab pos="9856788" algn="l"/>
                <a:tab pos="10306049" algn="l"/>
                <a:tab pos="10755313" algn="l"/>
                <a:tab pos="10756900" algn="l"/>
                <a:tab pos="10758488" algn="l"/>
                <a:tab pos="10760075" algn="l"/>
                <a:tab pos="10761663" algn="l"/>
                <a:tab pos="10763250" algn="l"/>
                <a:tab pos="10764838" algn="l"/>
                <a:tab pos="10766425" algn="l"/>
              </a:tabLst>
              <a:defRPr>
                <a:solidFill>
                  <a:srgbClr val="FFFFFF"/>
                </a:solidFill>
                <a:latin typeface="Arial"/>
                <a:ea typeface="Microsoft YaHei"/>
              </a:defRPr>
            </a:lvl8pPr>
            <a:lvl9pPr marL="3886200" indent="-228600" defTabSz="449263">
              <a:lnSpc>
                <a:spcPct val="93000"/>
              </a:lnSpc>
              <a:spcBef>
                <a:spcPts val="0"/>
              </a:spcBef>
              <a:spcAft>
                <a:spcPts val="0"/>
              </a:spcAft>
              <a:buClr>
                <a:srgbClr val="000000"/>
              </a:buClr>
              <a:buSzPct val="100000"/>
              <a:buFont typeface="Times New Roman"/>
              <a:tabLst>
                <a:tab pos="0" algn="l"/>
                <a:tab pos="422275" algn="l"/>
                <a:tab pos="871538" algn="l"/>
                <a:tab pos="1320800" algn="l"/>
                <a:tab pos="1770063" algn="l"/>
                <a:tab pos="2219325" algn="l"/>
                <a:tab pos="2668588" algn="l"/>
                <a:tab pos="3117850" algn="l"/>
                <a:tab pos="3567113" algn="l"/>
                <a:tab pos="4016375" algn="l"/>
                <a:tab pos="4465638" algn="l"/>
                <a:tab pos="4914900" algn="l"/>
                <a:tab pos="5364163" algn="l"/>
                <a:tab pos="5813425" algn="l"/>
                <a:tab pos="6262688" algn="l"/>
                <a:tab pos="6711950" algn="l"/>
                <a:tab pos="7161213" algn="l"/>
                <a:tab pos="7610475" algn="l"/>
                <a:tab pos="8059738" algn="l"/>
                <a:tab pos="8509000" algn="l"/>
                <a:tab pos="8958263" algn="l"/>
                <a:tab pos="9407525" algn="l"/>
                <a:tab pos="9856788" algn="l"/>
                <a:tab pos="10306049" algn="l"/>
                <a:tab pos="10755313" algn="l"/>
                <a:tab pos="10756900" algn="l"/>
                <a:tab pos="10758488" algn="l"/>
                <a:tab pos="10760075" algn="l"/>
                <a:tab pos="10761663" algn="l"/>
                <a:tab pos="10763250" algn="l"/>
                <a:tab pos="10764838" algn="l"/>
                <a:tab pos="10766425" algn="l"/>
              </a:tabLst>
              <a:defRPr>
                <a:solidFill>
                  <a:srgbClr val="FFFFFF"/>
                </a:solidFill>
                <a:latin typeface="Arial"/>
                <a:ea typeface="Microsoft YaHei"/>
              </a:defRPr>
            </a:lvl9pPr>
          </a:lstStyle>
          <a:p>
            <a:pPr>
              <a:buClrTx/>
              <a:buFontTx/>
              <a:buNone/>
              <a:defRPr/>
            </a:pPr>
            <a:r>
              <a:rPr lang="ru-RU" sz="3200" b="1">
                <a:solidFill>
                  <a:srgbClr val="0033A0"/>
                </a:solidFill>
                <a:latin typeface="Tahoma"/>
                <a:ea typeface="Tahoma"/>
                <a:cs typeface="Tahoma"/>
              </a:rPr>
              <a:t>Какие требования  к соискателю работодатель в праве указывать в описании к вакансии?</a:t>
            </a:r>
            <a:endParaRPr/>
          </a:p>
          <a:p>
            <a:pPr>
              <a:buClrTx/>
              <a:buFontTx/>
              <a:buNone/>
              <a:defRPr/>
            </a:pPr>
            <a:endParaRPr lang="ru-RU" sz="3200">
              <a:solidFill>
                <a:srgbClr val="CF4520"/>
              </a:solidFill>
              <a:latin typeface="Tahoma"/>
              <a:ea typeface="Tahoma"/>
              <a:cs typeface="Tahoma"/>
            </a:endParaRPr>
          </a:p>
          <a:p>
            <a:pPr>
              <a:buClrTx/>
              <a:buFontTx/>
              <a:buNone/>
              <a:defRPr/>
            </a:pPr>
            <a:endParaRPr lang="ru-RU" sz="3200">
              <a:solidFill>
                <a:srgbClr val="004586"/>
              </a:solidFill>
              <a:latin typeface="Tahoma"/>
              <a:ea typeface="Tahoma"/>
              <a:cs typeface="Tahoma"/>
            </a:endParaRPr>
          </a:p>
        </p:txBody>
      </p:sp>
      <p:sp>
        <p:nvSpPr>
          <p:cNvPr id="12" name="TextBox 11"/>
          <p:cNvSpPr txBox="1"/>
          <p:nvPr/>
        </p:nvSpPr>
        <p:spPr bwMode="auto">
          <a:xfrm>
            <a:off x="455697" y="409325"/>
            <a:ext cx="3745855" cy="457559"/>
          </a:xfrm>
          <a:prstGeom prst="rect">
            <a:avLst/>
          </a:prstGeom>
          <a:noFill/>
        </p:spPr>
        <p:txBody>
          <a:bodyPr wrap="square" rtlCol="0">
            <a:spAutoFit/>
          </a:bodyPr>
          <a:lstStyle/>
          <a:p>
            <a:pPr>
              <a:defRPr/>
            </a:pPr>
            <a:r>
              <a:rPr lang="ru-RU" sz="1200" b="1">
                <a:solidFill>
                  <a:srgbClr val="CF4520"/>
                </a:solidFill>
                <a:latin typeface="Tahoma"/>
                <a:ea typeface="Tahoma"/>
                <a:cs typeface="Tahoma"/>
              </a:rPr>
              <a:t>Методические материалы</a:t>
            </a:r>
            <a:endParaRPr/>
          </a:p>
          <a:p>
            <a:pPr>
              <a:defRPr/>
            </a:pPr>
            <a:endParaRPr lang="ru-RU" sz="1200" b="1">
              <a:solidFill>
                <a:srgbClr val="CF4520"/>
              </a:solidFill>
              <a:latin typeface="Tahoma"/>
              <a:ea typeface="Tahoma"/>
              <a:cs typeface="Tahoma"/>
            </a:endParaRPr>
          </a:p>
        </p:txBody>
      </p:sp>
      <p:sp>
        <p:nvSpPr>
          <p:cNvPr id="1733093878" name="TextBox 11"/>
          <p:cNvSpPr txBox="1"/>
          <p:nvPr/>
        </p:nvSpPr>
        <p:spPr bwMode="auto">
          <a:xfrm>
            <a:off x="3024625" y="6244166"/>
            <a:ext cx="3750895" cy="457559"/>
          </a:xfrm>
          <a:prstGeom prst="rect">
            <a:avLst/>
          </a:prstGeom>
          <a:noFill/>
        </p:spPr>
        <p:txBody>
          <a:bodyPr wrap="square" rtlCol="0">
            <a:spAutoFit/>
          </a:bodyPr>
          <a:lstStyle/>
          <a:p>
            <a:pPr lvl="3">
              <a:defRPr/>
            </a:pPr>
            <a:r>
              <a:rPr lang="ru-RU" sz="1200" b="1">
                <a:solidFill>
                  <a:srgbClr val="CF4520"/>
                </a:solidFill>
                <a:latin typeface="Tahoma"/>
                <a:ea typeface="Tahoma"/>
                <a:cs typeface="Tahoma"/>
              </a:rPr>
              <a:t>2025 год</a:t>
            </a:r>
            <a:endParaRPr/>
          </a:p>
          <a:p>
            <a:pPr>
              <a:defRPr/>
            </a:pPr>
            <a:endParaRPr lang="ru-RU" sz="1200" b="1">
              <a:solidFill>
                <a:srgbClr val="CF4520"/>
              </a:solidFill>
              <a:latin typeface="Tahoma"/>
              <a:ea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Прямоугольник 4"/>
          <p:cNvSpPr/>
          <p:nvPr/>
        </p:nvSpPr>
        <p:spPr bwMode="auto">
          <a:xfrm>
            <a:off x="683568" y="179929"/>
            <a:ext cx="7992888" cy="646331"/>
          </a:xfrm>
          <a:prstGeom prst="rect">
            <a:avLst/>
          </a:prstGeom>
        </p:spPr>
        <p:txBody>
          <a:bodyPr wrap="square">
            <a:spAutoFit/>
          </a:bodyPr>
          <a:lstStyle/>
          <a:p>
            <a:pPr>
              <a:defRPr/>
            </a:pPr>
            <a:r>
              <a:rPr lang="ru-RU" b="1">
                <a:solidFill>
                  <a:srgbClr val="69B3E7"/>
                </a:solidFill>
                <a:latin typeface="Tahoma"/>
                <a:ea typeface="Tahoma"/>
                <a:cs typeface="Tahoma"/>
              </a:rPr>
              <a:t>Какие требования  к соискателю работодатель в праве указывать в описании к вакансии?</a:t>
            </a:r>
            <a:endParaRPr/>
          </a:p>
        </p:txBody>
      </p:sp>
      <p:sp>
        <p:nvSpPr>
          <p:cNvPr id="7" name="Прямоугольник 6"/>
          <p:cNvSpPr/>
          <p:nvPr/>
        </p:nvSpPr>
        <p:spPr bwMode="auto">
          <a:xfrm>
            <a:off x="0" y="0"/>
            <a:ext cx="539552" cy="6858000"/>
          </a:xfrm>
          <a:prstGeom prst="rect">
            <a:avLst/>
          </a:prstGeom>
          <a:solidFill>
            <a:srgbClr val="69B3E7"/>
          </a:solidFill>
          <a:ln>
            <a:solidFill>
              <a:srgbClr val="69B3E7"/>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defRPr/>
            </a:pPr>
            <a:endParaRPr lang="ru-RU" b="1" dirty="0">
              <a:latin typeface="Tahoma"/>
              <a:ea typeface="Tahoma"/>
              <a:cs typeface="Tahoma"/>
            </a:endParaRPr>
          </a:p>
        </p:txBody>
      </p:sp>
      <p:sp>
        <p:nvSpPr>
          <p:cNvPr id="8" name="Прямоугольник 7"/>
          <p:cNvSpPr/>
          <p:nvPr/>
        </p:nvSpPr>
        <p:spPr bwMode="auto">
          <a:xfrm>
            <a:off x="683568" y="1078864"/>
            <a:ext cx="8305399" cy="1768199"/>
          </a:xfrm>
          <a:prstGeom prst="rect">
            <a:avLst/>
          </a:prstGeom>
        </p:spPr>
        <p:txBody>
          <a:bodyPr wrap="square">
            <a:spAutoFit/>
          </a:bodyPr>
          <a:lstStyle/>
          <a:p>
            <a:pPr>
              <a:defRPr/>
            </a:pPr>
            <a:r>
              <a:rPr lang="ru-RU" sz="1300" b="1">
                <a:latin typeface="Tahoma"/>
                <a:ea typeface="Tahoma"/>
                <a:cs typeface="Tahoma"/>
              </a:rPr>
              <a:t>Трудовой кодекс (статья 3)</a:t>
            </a:r>
            <a:r>
              <a:rPr lang="ru-RU" sz="1300">
                <a:latin typeface="Tahoma"/>
                <a:ea typeface="Tahoma"/>
                <a:cs typeface="Tahoma"/>
              </a:rPr>
              <a:t> и </a:t>
            </a:r>
            <a:endParaRPr sz="1300"/>
          </a:p>
          <a:p>
            <a:pPr>
              <a:defRPr/>
            </a:pPr>
            <a:r>
              <a:rPr lang="ru-RU" sz="1300" b="1">
                <a:latin typeface="Tahoma"/>
                <a:ea typeface="Tahoma"/>
                <a:cs typeface="Tahoma"/>
              </a:rPr>
              <a:t>Федеральный закон о занятости населения в Российской Федерации (пункт 3 статьи 53) </a:t>
            </a:r>
            <a:endParaRPr/>
          </a:p>
          <a:p>
            <a:pPr marL="541338">
              <a:defRPr/>
            </a:pPr>
            <a:r>
              <a:rPr lang="ru-RU" sz="1400">
                <a:latin typeface="Tahoma"/>
                <a:ea typeface="Tahoma"/>
                <a:cs typeface="Tahoma"/>
              </a:rPr>
              <a:t>запрещают любую дискриминацию в сфере труда, в том числе под запретом объявления о вакансиях с дискриминационными условиями.</a:t>
            </a:r>
            <a:endParaRPr/>
          </a:p>
          <a:p>
            <a:pPr>
              <a:defRPr/>
            </a:pPr>
            <a:r>
              <a:rPr lang="ru-RU" sz="1400" b="1">
                <a:latin typeface="Tahoma"/>
                <a:ea typeface="Tahoma"/>
                <a:cs typeface="Tahoma"/>
              </a:rPr>
              <a:t>КоАП (статья 13.11.1.) </a:t>
            </a:r>
            <a:r>
              <a:rPr lang="ru-RU" sz="1400">
                <a:latin typeface="Tahoma"/>
                <a:ea typeface="Tahoma"/>
                <a:cs typeface="Tahoma"/>
              </a:rPr>
              <a:t>за нарушения предусмотрен административный штраф:</a:t>
            </a:r>
            <a:endParaRPr/>
          </a:p>
          <a:p>
            <a:pPr indent="541338">
              <a:defRPr/>
            </a:pPr>
            <a:r>
              <a:rPr lang="ru-RU" sz="1400">
                <a:latin typeface="Tahoma"/>
                <a:ea typeface="Tahoma"/>
                <a:cs typeface="Tahoma"/>
              </a:rPr>
              <a:t>гражданам –  от 0,5 до 1,5 тыс. рублей;</a:t>
            </a:r>
            <a:endParaRPr/>
          </a:p>
          <a:p>
            <a:pPr indent="541338">
              <a:defRPr/>
            </a:pPr>
            <a:r>
              <a:rPr lang="ru-RU" sz="1400">
                <a:latin typeface="Tahoma"/>
                <a:ea typeface="Tahoma"/>
                <a:cs typeface="Tahoma"/>
              </a:rPr>
              <a:t>должностные лица –  от 3 до 5 тыс. рублей;</a:t>
            </a:r>
            <a:endParaRPr/>
          </a:p>
          <a:p>
            <a:pPr indent="541338">
              <a:defRPr/>
            </a:pPr>
            <a:r>
              <a:rPr lang="ru-RU" sz="1400">
                <a:latin typeface="Tahoma"/>
                <a:ea typeface="Tahoma"/>
                <a:cs typeface="Tahoma"/>
              </a:rPr>
              <a:t>юридические лица – от 10 до 15 тыс. рублей.</a:t>
            </a:r>
          </a:p>
        </p:txBody>
      </p:sp>
      <p:sp>
        <p:nvSpPr>
          <p:cNvPr id="10" name="Прямоугольник 9"/>
          <p:cNvSpPr/>
          <p:nvPr/>
        </p:nvSpPr>
        <p:spPr bwMode="auto">
          <a:xfrm>
            <a:off x="683568" y="2852936"/>
            <a:ext cx="8208912" cy="738664"/>
          </a:xfrm>
          <a:prstGeom prst="rect">
            <a:avLst/>
          </a:prstGeom>
        </p:spPr>
        <p:txBody>
          <a:bodyPr wrap="square">
            <a:spAutoFit/>
          </a:bodyPr>
          <a:lstStyle/>
          <a:p>
            <a:pPr>
              <a:defRPr/>
            </a:pPr>
            <a:r>
              <a:rPr lang="ru-RU" sz="1400">
                <a:latin typeface="Tahoma"/>
                <a:ea typeface="Tahoma"/>
                <a:cs typeface="Tahoma"/>
              </a:rPr>
              <a:t>Дискриминационные условия — это прямое или косвенное ограничение прав либо, наоборот, предоставление преимуществ в зависимости от любых обстоятельств, не связанных с деловыми качествами работника.</a:t>
            </a:r>
          </a:p>
        </p:txBody>
      </p:sp>
      <p:sp>
        <p:nvSpPr>
          <p:cNvPr id="11" name="Прямоугольник 10"/>
          <p:cNvSpPr/>
          <p:nvPr/>
        </p:nvSpPr>
        <p:spPr bwMode="auto">
          <a:xfrm>
            <a:off x="683568" y="3528918"/>
            <a:ext cx="4248472" cy="3108543"/>
          </a:xfrm>
          <a:prstGeom prst="rect">
            <a:avLst/>
          </a:prstGeom>
        </p:spPr>
        <p:txBody>
          <a:bodyPr wrap="square">
            <a:spAutoFit/>
          </a:bodyPr>
          <a:lstStyle/>
          <a:p>
            <a:pPr>
              <a:defRPr/>
            </a:pPr>
            <a:r>
              <a:rPr lang="ru-RU" sz="1400">
                <a:solidFill>
                  <a:srgbClr val="0033A0"/>
                </a:solidFill>
                <a:latin typeface="Tahoma"/>
                <a:ea typeface="Tahoma"/>
                <a:cs typeface="Tahoma"/>
              </a:rPr>
              <a:t>Под деловыми качествами работника понимается способность лица выполнять определенную трудовую функцию с учетом имеющихся у него:</a:t>
            </a:r>
            <a:endParaRPr/>
          </a:p>
          <a:p>
            <a:pPr>
              <a:defRPr/>
            </a:pPr>
            <a:endParaRPr lang="ru-RU" sz="1400">
              <a:solidFill>
                <a:srgbClr val="0033A0"/>
              </a:solidFill>
              <a:latin typeface="Tahoma"/>
              <a:ea typeface="Tahoma"/>
              <a:cs typeface="Tahoma"/>
            </a:endParaRPr>
          </a:p>
          <a:p>
            <a:pPr>
              <a:defRPr/>
            </a:pPr>
            <a:r>
              <a:rPr lang="ru-RU" sz="1400" b="1">
                <a:solidFill>
                  <a:srgbClr val="0033A0"/>
                </a:solidFill>
                <a:latin typeface="Tahoma"/>
                <a:ea typeface="Tahoma"/>
                <a:cs typeface="Tahoma"/>
              </a:rPr>
              <a:t>профессионально-квалификационных качеств (например, наличие определенной профессии, специальности, квалификации);</a:t>
            </a:r>
            <a:endParaRPr/>
          </a:p>
          <a:p>
            <a:pPr>
              <a:defRPr/>
            </a:pPr>
            <a:endParaRPr lang="ru-RU" sz="1400">
              <a:solidFill>
                <a:srgbClr val="0033A0"/>
              </a:solidFill>
              <a:latin typeface="Tahoma"/>
              <a:ea typeface="Tahoma"/>
              <a:cs typeface="Tahoma"/>
            </a:endParaRPr>
          </a:p>
          <a:p>
            <a:pPr>
              <a:defRPr/>
            </a:pPr>
            <a:r>
              <a:rPr lang="ru-RU" sz="1400" b="1">
                <a:solidFill>
                  <a:srgbClr val="0033A0"/>
                </a:solidFill>
                <a:latin typeface="Tahoma"/>
                <a:ea typeface="Tahoma"/>
                <a:cs typeface="Tahoma"/>
              </a:rPr>
              <a:t>личностных качеств (состояние здоровья, наличие определенного уровня образования, опыт работы по данной специальности, в данной отрасли).</a:t>
            </a:r>
          </a:p>
        </p:txBody>
      </p:sp>
      <p:sp>
        <p:nvSpPr>
          <p:cNvPr id="12" name="Прямоугольник 11"/>
          <p:cNvSpPr/>
          <p:nvPr/>
        </p:nvSpPr>
        <p:spPr bwMode="auto">
          <a:xfrm>
            <a:off x="5003065" y="3528383"/>
            <a:ext cx="3937081" cy="3292199"/>
          </a:xfrm>
          <a:prstGeom prst="rect">
            <a:avLst/>
          </a:prstGeom>
        </p:spPr>
        <p:txBody>
          <a:bodyPr wrap="square">
            <a:spAutoFit/>
          </a:bodyPr>
          <a:lstStyle/>
          <a:p>
            <a:pPr>
              <a:defRPr/>
            </a:pPr>
            <a:r>
              <a:rPr lang="ru-RU" sz="1400">
                <a:solidFill>
                  <a:srgbClr val="0033A0"/>
                </a:solidFill>
                <a:latin typeface="Tahoma"/>
                <a:ea typeface="Tahoma"/>
                <a:cs typeface="Tahoma"/>
              </a:rPr>
              <a:t>Также можно предъявлять претендентам на вакантную должность требования:</a:t>
            </a:r>
            <a:endParaRPr/>
          </a:p>
          <a:p>
            <a:pPr>
              <a:defRPr/>
            </a:pPr>
            <a:endParaRPr lang="ru-RU" sz="1400">
              <a:solidFill>
                <a:srgbClr val="0033A0"/>
              </a:solidFill>
              <a:latin typeface="Tahoma"/>
              <a:ea typeface="Tahoma"/>
              <a:cs typeface="Tahoma"/>
            </a:endParaRPr>
          </a:p>
          <a:p>
            <a:pPr>
              <a:defRPr/>
            </a:pPr>
            <a:r>
              <a:rPr lang="ru-RU" sz="1400" b="1">
                <a:solidFill>
                  <a:srgbClr val="0033A0"/>
                </a:solidFill>
                <a:latin typeface="Tahoma"/>
                <a:ea typeface="Tahoma"/>
                <a:cs typeface="Tahoma"/>
              </a:rPr>
              <a:t>обязательные для заключения трудового договора в силу прямого предписания действующего законодательства;</a:t>
            </a:r>
            <a:endParaRPr/>
          </a:p>
          <a:p>
            <a:pPr>
              <a:defRPr/>
            </a:pPr>
            <a:endParaRPr lang="ru-RU" sz="1400">
              <a:solidFill>
                <a:srgbClr val="0033A0"/>
              </a:solidFill>
              <a:latin typeface="Tahoma"/>
              <a:ea typeface="Tahoma"/>
              <a:cs typeface="Tahoma"/>
            </a:endParaRPr>
          </a:p>
          <a:p>
            <a:pPr>
              <a:defRPr/>
            </a:pPr>
            <a:r>
              <a:rPr lang="ru-RU" sz="1400" b="1">
                <a:solidFill>
                  <a:srgbClr val="0033A0"/>
                </a:solidFill>
                <a:latin typeface="Tahoma"/>
                <a:ea typeface="Tahoma"/>
                <a:cs typeface="Tahoma"/>
              </a:rPr>
              <a:t>в дополнение к типовым или типичным профессионально-квалификационным требованиям в силу специфики той или иной работы (например, владение одним или несколькими иностранными языками, способность работать на компьютере).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Прямоугольник 4"/>
          <p:cNvSpPr/>
          <p:nvPr/>
        </p:nvSpPr>
        <p:spPr bwMode="auto">
          <a:xfrm>
            <a:off x="683568" y="179929"/>
            <a:ext cx="7992888" cy="646331"/>
          </a:xfrm>
          <a:prstGeom prst="rect">
            <a:avLst/>
          </a:prstGeom>
        </p:spPr>
        <p:txBody>
          <a:bodyPr wrap="square">
            <a:spAutoFit/>
          </a:bodyPr>
          <a:lstStyle/>
          <a:p>
            <a:pPr>
              <a:defRPr/>
            </a:pPr>
            <a:r>
              <a:rPr lang="ru-RU" b="1">
                <a:solidFill>
                  <a:srgbClr val="69B3E7"/>
                </a:solidFill>
                <a:latin typeface="Tahoma"/>
                <a:ea typeface="Tahoma"/>
                <a:cs typeface="Tahoma"/>
              </a:rPr>
              <a:t>Какие требования  к соискателю работодатель в праве указывать в описании к вакансии?</a:t>
            </a:r>
            <a:endParaRPr/>
          </a:p>
        </p:txBody>
      </p:sp>
      <p:sp>
        <p:nvSpPr>
          <p:cNvPr id="7" name="Прямоугольник 6"/>
          <p:cNvSpPr/>
          <p:nvPr/>
        </p:nvSpPr>
        <p:spPr bwMode="auto">
          <a:xfrm>
            <a:off x="0" y="0"/>
            <a:ext cx="539552" cy="6858000"/>
          </a:xfrm>
          <a:prstGeom prst="rect">
            <a:avLst/>
          </a:prstGeom>
          <a:solidFill>
            <a:srgbClr val="69B3E7"/>
          </a:solidFill>
          <a:ln>
            <a:solidFill>
              <a:srgbClr val="69B3E7"/>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defRPr/>
            </a:pPr>
            <a:endParaRPr lang="ru-RU" b="1" dirty="0">
              <a:latin typeface="Tahoma"/>
              <a:ea typeface="Tahoma"/>
              <a:cs typeface="Tahoma"/>
            </a:endParaRPr>
          </a:p>
        </p:txBody>
      </p:sp>
      <p:graphicFrame>
        <p:nvGraphicFramePr>
          <p:cNvPr id="2" name="Таблица 1"/>
          <p:cNvGraphicFramePr>
            <a:graphicFrameLocks noGrp="1"/>
          </p:cNvGraphicFramePr>
          <p:nvPr/>
        </p:nvGraphicFramePr>
        <p:xfrm>
          <a:off x="719572" y="960328"/>
          <a:ext cx="8172909" cy="5781040"/>
        </p:xfrm>
        <a:graphic>
          <a:graphicData uri="http://schemas.openxmlformats.org/drawingml/2006/table">
            <a:tbl>
              <a:tblPr firstRow="1" bandRow="1">
                <a:tableStyleId>{912C8C85-51F0-491E-9774-3900AFEF0FD7}</a:tableStyleId>
              </a:tblPr>
              <a:tblGrid>
                <a:gridCol w="2724303">
                  <a:extLst>
                    <a:ext uri="{9D8B030D-6E8A-4147-A177-3AD203B41FA5}">
                      <a16:colId xmlns:a16="http://schemas.microsoft.com/office/drawing/2014/main" xmlns="" val="20000"/>
                    </a:ext>
                  </a:extLst>
                </a:gridCol>
                <a:gridCol w="2724303">
                  <a:extLst>
                    <a:ext uri="{9D8B030D-6E8A-4147-A177-3AD203B41FA5}">
                      <a16:colId xmlns:a16="http://schemas.microsoft.com/office/drawing/2014/main" xmlns="" val="20001"/>
                    </a:ext>
                  </a:extLst>
                </a:gridCol>
                <a:gridCol w="2724303">
                  <a:extLst>
                    <a:ext uri="{9D8B030D-6E8A-4147-A177-3AD203B41FA5}">
                      <a16:colId xmlns:a16="http://schemas.microsoft.com/office/drawing/2014/main" xmlns="" val="20002"/>
                    </a:ext>
                  </a:extLst>
                </a:gridCol>
              </a:tblGrid>
              <a:tr h="370840">
                <a:tc>
                  <a:txBody>
                    <a:bodyPr/>
                    <a:lstStyle/>
                    <a:p>
                      <a:pPr>
                        <a:defRPr/>
                      </a:pPr>
                      <a:r>
                        <a:rPr lang="ru-RU" sz="1400">
                          <a:latin typeface="Tahoma"/>
                          <a:ea typeface="Tahoma"/>
                          <a:cs typeface="Tahoma"/>
                        </a:rPr>
                        <a:t>Что под запретом</a:t>
                      </a:r>
                    </a:p>
                  </a:txBody>
                  <a:tcPr>
                    <a:lnL w="12700" algn="ctr">
                      <a:noFill/>
                    </a:lnL>
                    <a:lnR w="12700" algn="ctr">
                      <a:noFill/>
                    </a:lnR>
                    <a:lnT w="12700" algn="ctr">
                      <a:solidFill>
                        <a:srgbClr val="CF4520"/>
                      </a:solidFill>
                    </a:lnT>
                    <a:lnB w="12700" algn="ctr">
                      <a:solidFill>
                        <a:srgbClr val="CF4520"/>
                      </a:solidFill>
                    </a:lnB>
                    <a:solidFill>
                      <a:srgbClr val="CF4520"/>
                    </a:solidFill>
                  </a:tcPr>
                </a:tc>
                <a:tc>
                  <a:txBody>
                    <a:bodyPr/>
                    <a:lstStyle/>
                    <a:p>
                      <a:pPr>
                        <a:defRPr/>
                      </a:pPr>
                      <a:r>
                        <a:rPr lang="ru-RU" sz="1400">
                          <a:latin typeface="Tahoma"/>
                          <a:ea typeface="Tahoma"/>
                          <a:cs typeface="Tahoma"/>
                        </a:rPr>
                        <a:t>Примеры</a:t>
                      </a:r>
                    </a:p>
                  </a:txBody>
                  <a:tcPr>
                    <a:lnL w="12700" algn="ctr">
                      <a:noFill/>
                    </a:lnL>
                    <a:lnR w="12700" algn="ctr">
                      <a:noFill/>
                    </a:lnR>
                    <a:lnT w="12700" algn="ctr">
                      <a:solidFill>
                        <a:srgbClr val="CF4520"/>
                      </a:solidFill>
                    </a:lnT>
                    <a:lnB w="12700" algn="ctr">
                      <a:solidFill>
                        <a:srgbClr val="CF4520"/>
                      </a:solidFill>
                    </a:lnB>
                    <a:solidFill>
                      <a:srgbClr val="CF4520"/>
                    </a:solidFill>
                  </a:tcPr>
                </a:tc>
                <a:tc>
                  <a:txBody>
                    <a:bodyPr/>
                    <a:lstStyle/>
                    <a:p>
                      <a:pPr>
                        <a:defRPr/>
                      </a:pPr>
                      <a:r>
                        <a:rPr lang="ru-RU" sz="1400">
                          <a:latin typeface="Tahoma"/>
                          <a:ea typeface="Tahoma"/>
                          <a:cs typeface="Tahoma"/>
                        </a:rPr>
                        <a:t>Основания запрета</a:t>
                      </a:r>
                    </a:p>
                  </a:txBody>
                  <a:tcPr>
                    <a:lnL w="12700" algn="ctr">
                      <a:noFill/>
                    </a:lnL>
                    <a:lnR w="12700" algn="ctr">
                      <a:noFill/>
                    </a:lnR>
                    <a:lnT w="12700" algn="ctr">
                      <a:solidFill>
                        <a:srgbClr val="CF4520"/>
                      </a:solidFill>
                    </a:lnT>
                    <a:lnB w="12700" algn="ctr">
                      <a:solidFill>
                        <a:srgbClr val="CF4520"/>
                      </a:solidFill>
                    </a:lnB>
                    <a:solidFill>
                      <a:srgbClr val="CF4520"/>
                    </a:solidFill>
                  </a:tcPr>
                </a:tc>
                <a:extLst>
                  <a:ext uri="{0D108BD9-81ED-4DB2-BD59-A6C34878D82A}">
                    <a16:rowId xmlns:a16="http://schemas.microsoft.com/office/drawing/2014/main" xmlns="" val="10000"/>
                  </a:ext>
                </a:extLst>
              </a:tr>
              <a:tr h="370840">
                <a:tc>
                  <a:txBody>
                    <a:bodyPr/>
                    <a:lstStyle/>
                    <a:p>
                      <a:pPr>
                        <a:defRPr/>
                      </a:pPr>
                      <a:r>
                        <a:rPr lang="ru-RU" sz="1100">
                          <a:latin typeface="Tahoma"/>
                          <a:ea typeface="Tahoma"/>
                          <a:cs typeface="Tahoma"/>
                        </a:rPr>
                        <a:t>Предложение для двух и более человек в одной вакансии (исключение для бригад)</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«Приглашается семейная пара в загородный дом…»</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Нельзя заключить один трудовой договор с двумя и более работниками. Дискриминация по семейному положению, так как приглашаются только лица состоящие в браке</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1"/>
                  </a:ext>
                </a:extLst>
              </a:tr>
              <a:tr h="370840">
                <a:tc>
                  <a:txBody>
                    <a:bodyPr/>
                    <a:lstStyle/>
                    <a:p>
                      <a:pPr>
                        <a:defRPr/>
                      </a:pPr>
                      <a:r>
                        <a:rPr lang="ru-RU" sz="1100">
                          <a:latin typeface="Tahoma"/>
                          <a:ea typeface="Tahoma"/>
                          <a:cs typeface="Tahoma"/>
                        </a:rPr>
                        <a:t>Ограничения или предпочтения по полу и (или) возрасту</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«Мужчина до 40 лет…»</a:t>
                      </a:r>
                      <a:endParaRPr/>
                    </a:p>
                    <a:p>
                      <a:pPr>
                        <a:defRPr/>
                      </a:pPr>
                      <a:r>
                        <a:rPr lang="ru-RU" sz="1100" b="1">
                          <a:latin typeface="Tahoma"/>
                          <a:ea typeface="Tahoma"/>
                          <a:cs typeface="Tahoma"/>
                        </a:rPr>
                        <a:t>«Предпочтение женщинам до 30 лет (у нас молодой женский коллектив)»</a:t>
                      </a:r>
                      <a:endParaRPr/>
                    </a:p>
                    <a:p>
                      <a:pPr>
                        <a:defRPr/>
                      </a:pPr>
                      <a:r>
                        <a:rPr lang="ru-RU" sz="1100" b="1">
                          <a:latin typeface="Tahoma"/>
                          <a:ea typeface="Tahoma"/>
                          <a:cs typeface="Tahoma"/>
                        </a:rPr>
                        <a:t>«Для молодых и активных»</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Это дискриминация по полу и (или) по возрасту. Исключение – если по закону на соответствующих работах из-за особых условий труда запрещен женский труд</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2"/>
                  </a:ext>
                </a:extLst>
              </a:tr>
              <a:tr h="370840">
                <a:tc>
                  <a:txBody>
                    <a:bodyPr/>
                    <a:lstStyle/>
                    <a:p>
                      <a:pPr>
                        <a:defRPr/>
                      </a:pPr>
                      <a:r>
                        <a:rPr lang="ru-RU" sz="1100">
                          <a:latin typeface="Tahoma"/>
                          <a:ea typeface="Tahoma"/>
                          <a:cs typeface="Tahoma"/>
                        </a:rPr>
                        <a:t>Ограничения или предпочтения по семейному положению</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«Без маленьких детей»</a:t>
                      </a:r>
                      <a:endParaRPr/>
                    </a:p>
                    <a:p>
                      <a:pPr>
                        <a:defRPr/>
                      </a:pPr>
                      <a:r>
                        <a:rPr lang="ru-RU" sz="1100" b="1">
                          <a:latin typeface="Tahoma"/>
                          <a:ea typeface="Tahoma"/>
                          <a:cs typeface="Tahoma"/>
                        </a:rPr>
                        <a:t>«Предпочтение замужним кандидаткам со взрослыми детьми»</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Это дискриминация по семейному положению</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3"/>
                  </a:ext>
                </a:extLst>
              </a:tr>
              <a:tr h="370840">
                <a:tc>
                  <a:txBody>
                    <a:bodyPr/>
                    <a:lstStyle/>
                    <a:p>
                      <a:pPr>
                        <a:defRPr/>
                      </a:pPr>
                      <a:r>
                        <a:rPr lang="ru-RU" sz="1100">
                          <a:latin typeface="Tahoma"/>
                          <a:ea typeface="Tahoma"/>
                          <a:cs typeface="Tahoma"/>
                        </a:rPr>
                        <a:t>Ограничения или предпочтения по расе, национальности, цвету кожи, происхождению</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«Славянская внешность…»</a:t>
                      </a:r>
                      <a:endParaRPr/>
                    </a:p>
                    <a:p>
                      <a:pPr>
                        <a:defRPr/>
                      </a:pPr>
                      <a:r>
                        <a:rPr lang="ru-RU" sz="1100" b="1">
                          <a:latin typeface="Tahoma"/>
                          <a:ea typeface="Tahoma"/>
                          <a:cs typeface="Tahoma"/>
                        </a:rPr>
                        <a:t>«Преимущество у соискателей с азиатской внешностью…»</a:t>
                      </a:r>
                      <a:endParaRPr/>
                    </a:p>
                    <a:p>
                      <a:pPr marL="0" marR="0" indent="0" algn="l" defTabSz="914400">
                        <a:lnSpc>
                          <a:spcPct val="100000"/>
                        </a:lnSpc>
                        <a:spcBef>
                          <a:spcPts val="0"/>
                        </a:spcBef>
                        <a:spcAft>
                          <a:spcPts val="0"/>
                        </a:spcAft>
                        <a:buClrTx/>
                        <a:buSzTx/>
                        <a:buFontTx/>
                        <a:buNone/>
                        <a:defRPr/>
                      </a:pPr>
                      <a:r>
                        <a:rPr lang="ru-RU" sz="1100" b="1">
                          <a:latin typeface="Tahoma"/>
                          <a:ea typeface="Tahoma"/>
                          <a:cs typeface="Tahoma"/>
                        </a:rPr>
                        <a:t>«Голубоглазым – преимущество!»</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Это дискриминация. Объяснение «у нас такая концепция в заведении» не освобождает от запрета </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4"/>
                  </a:ext>
                </a:extLst>
              </a:tr>
              <a:tr h="370840">
                <a:tc>
                  <a:txBody>
                    <a:bodyPr/>
                    <a:lstStyle/>
                    <a:p>
                      <a:pPr>
                        <a:defRPr/>
                      </a:pPr>
                      <a:r>
                        <a:rPr lang="ru-RU" sz="1100">
                          <a:latin typeface="Tahoma"/>
                          <a:ea typeface="Tahoma"/>
                          <a:cs typeface="Tahoma"/>
                        </a:rPr>
                        <a:t>Ограничения или предпочтения по религиозной принадлежности</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«Только для православных!»</a:t>
                      </a:r>
                      <a:endParaRPr/>
                    </a:p>
                    <a:p>
                      <a:pPr>
                        <a:defRPr/>
                      </a:pPr>
                      <a:r>
                        <a:rPr lang="ru-RU" sz="1100" b="1">
                          <a:latin typeface="Tahoma"/>
                          <a:ea typeface="Tahoma"/>
                          <a:cs typeface="Tahoma"/>
                        </a:rPr>
                        <a:t>«Работа для мусульман»</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Это дискриминация по отношению к религии. Тот факт, что работа предстоит в религиозном коллективе, запрет не снимает</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5"/>
                  </a:ext>
                </a:extLst>
              </a:tr>
              <a:tr h="370840">
                <a:tc>
                  <a:txBody>
                    <a:bodyPr/>
                    <a:lstStyle/>
                    <a:p>
                      <a:pPr>
                        <a:defRPr/>
                      </a:pPr>
                      <a:r>
                        <a:rPr lang="ru-RU" sz="1100">
                          <a:latin typeface="Tahoma"/>
                          <a:ea typeface="Tahoma"/>
                          <a:cs typeface="Tahoma"/>
                        </a:rPr>
                        <a:t>Ограничение по гражданству</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«Гражданство РФ»</a:t>
                      </a:r>
                      <a:endParaRPr/>
                    </a:p>
                    <a:p>
                      <a:pPr>
                        <a:defRPr/>
                      </a:pPr>
                      <a:r>
                        <a:rPr lang="ru-RU" sz="1100" b="1">
                          <a:latin typeface="Tahoma"/>
                          <a:ea typeface="Tahoma"/>
                          <a:cs typeface="Tahoma"/>
                        </a:rPr>
                        <a:t>«Только для граждан РФ»</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Оформление трудовых отношений с иностранными гражданами имеют особенности, но это не повод ограничивать их в праве на труд. Исключения случаи определённые законами, например, государственная гражданская служба</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Прямоугольник 4"/>
          <p:cNvSpPr/>
          <p:nvPr/>
        </p:nvSpPr>
        <p:spPr bwMode="auto">
          <a:xfrm>
            <a:off x="683568" y="179929"/>
            <a:ext cx="7992888" cy="646331"/>
          </a:xfrm>
          <a:prstGeom prst="rect">
            <a:avLst/>
          </a:prstGeom>
        </p:spPr>
        <p:txBody>
          <a:bodyPr wrap="square">
            <a:spAutoFit/>
          </a:bodyPr>
          <a:lstStyle/>
          <a:p>
            <a:pPr>
              <a:defRPr/>
            </a:pPr>
            <a:r>
              <a:rPr lang="ru-RU" b="1">
                <a:solidFill>
                  <a:srgbClr val="69B3E7"/>
                </a:solidFill>
                <a:latin typeface="Tahoma"/>
                <a:ea typeface="Tahoma"/>
                <a:cs typeface="Tahoma"/>
              </a:rPr>
              <a:t>Какие требования  к соискателю работодатель в праве указывать в описании к вакансии?</a:t>
            </a:r>
            <a:endParaRPr/>
          </a:p>
        </p:txBody>
      </p:sp>
      <p:sp>
        <p:nvSpPr>
          <p:cNvPr id="7" name="Прямоугольник 6"/>
          <p:cNvSpPr/>
          <p:nvPr/>
        </p:nvSpPr>
        <p:spPr bwMode="auto">
          <a:xfrm>
            <a:off x="0" y="0"/>
            <a:ext cx="539552" cy="6858000"/>
          </a:xfrm>
          <a:prstGeom prst="rect">
            <a:avLst/>
          </a:prstGeom>
          <a:solidFill>
            <a:srgbClr val="69B3E7"/>
          </a:solidFill>
          <a:ln>
            <a:solidFill>
              <a:srgbClr val="69B3E7"/>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defRPr/>
            </a:pPr>
            <a:endParaRPr lang="ru-RU" b="1" dirty="0">
              <a:latin typeface="Tahoma"/>
              <a:ea typeface="Tahoma"/>
              <a:cs typeface="Tahoma"/>
            </a:endParaRPr>
          </a:p>
        </p:txBody>
      </p:sp>
      <p:graphicFrame>
        <p:nvGraphicFramePr>
          <p:cNvPr id="2" name="Таблица 1"/>
          <p:cNvGraphicFramePr>
            <a:graphicFrameLocks noGrp="1"/>
          </p:cNvGraphicFramePr>
          <p:nvPr/>
        </p:nvGraphicFramePr>
        <p:xfrm>
          <a:off x="719572" y="980728"/>
          <a:ext cx="8172909" cy="5430520"/>
        </p:xfrm>
        <a:graphic>
          <a:graphicData uri="http://schemas.openxmlformats.org/drawingml/2006/table">
            <a:tbl>
              <a:tblPr firstRow="1" bandRow="1">
                <a:tableStyleId>{912C8C85-51F0-491E-9774-3900AFEF0FD7}</a:tableStyleId>
              </a:tblPr>
              <a:tblGrid>
                <a:gridCol w="2724303">
                  <a:extLst>
                    <a:ext uri="{9D8B030D-6E8A-4147-A177-3AD203B41FA5}">
                      <a16:colId xmlns:a16="http://schemas.microsoft.com/office/drawing/2014/main" xmlns="" val="20000"/>
                    </a:ext>
                  </a:extLst>
                </a:gridCol>
                <a:gridCol w="2724303">
                  <a:extLst>
                    <a:ext uri="{9D8B030D-6E8A-4147-A177-3AD203B41FA5}">
                      <a16:colId xmlns:a16="http://schemas.microsoft.com/office/drawing/2014/main" xmlns="" val="20001"/>
                    </a:ext>
                  </a:extLst>
                </a:gridCol>
                <a:gridCol w="2724303">
                  <a:extLst>
                    <a:ext uri="{9D8B030D-6E8A-4147-A177-3AD203B41FA5}">
                      <a16:colId xmlns:a16="http://schemas.microsoft.com/office/drawing/2014/main" xmlns="" val="20002"/>
                    </a:ext>
                  </a:extLst>
                </a:gridCol>
              </a:tblGrid>
              <a:tr h="370840">
                <a:tc>
                  <a:txBody>
                    <a:bodyPr/>
                    <a:lstStyle/>
                    <a:p>
                      <a:pPr>
                        <a:defRPr/>
                      </a:pPr>
                      <a:r>
                        <a:rPr lang="ru-RU" sz="1400">
                          <a:latin typeface="Tahoma"/>
                          <a:ea typeface="Tahoma"/>
                          <a:cs typeface="Tahoma"/>
                        </a:rPr>
                        <a:t>Что под запретом</a:t>
                      </a:r>
                    </a:p>
                  </a:txBody>
                  <a:tcPr>
                    <a:lnL w="12700" algn="ctr">
                      <a:noFill/>
                    </a:lnL>
                    <a:lnR w="12700" algn="ctr">
                      <a:noFill/>
                    </a:lnR>
                    <a:lnT w="12700" algn="ctr">
                      <a:solidFill>
                        <a:srgbClr val="CF4520"/>
                      </a:solidFill>
                    </a:lnT>
                    <a:lnB w="12700" algn="ctr">
                      <a:solidFill>
                        <a:srgbClr val="CF4520"/>
                      </a:solidFill>
                    </a:lnB>
                    <a:solidFill>
                      <a:srgbClr val="CF4520"/>
                    </a:solidFill>
                  </a:tcPr>
                </a:tc>
                <a:tc>
                  <a:txBody>
                    <a:bodyPr/>
                    <a:lstStyle/>
                    <a:p>
                      <a:pPr>
                        <a:defRPr/>
                      </a:pPr>
                      <a:r>
                        <a:rPr lang="ru-RU" sz="1400">
                          <a:latin typeface="Tahoma"/>
                          <a:ea typeface="Tahoma"/>
                          <a:cs typeface="Tahoma"/>
                        </a:rPr>
                        <a:t>Примеры</a:t>
                      </a:r>
                    </a:p>
                  </a:txBody>
                  <a:tcPr>
                    <a:lnL w="12700" algn="ctr">
                      <a:noFill/>
                    </a:lnL>
                    <a:lnR w="12700" algn="ctr">
                      <a:noFill/>
                    </a:lnR>
                    <a:lnT w="12700" algn="ctr">
                      <a:solidFill>
                        <a:srgbClr val="CF4520"/>
                      </a:solidFill>
                    </a:lnT>
                    <a:lnB w="12700" algn="ctr">
                      <a:solidFill>
                        <a:srgbClr val="CF4520"/>
                      </a:solidFill>
                    </a:lnB>
                    <a:solidFill>
                      <a:srgbClr val="CF4520"/>
                    </a:solidFill>
                  </a:tcPr>
                </a:tc>
                <a:tc>
                  <a:txBody>
                    <a:bodyPr/>
                    <a:lstStyle/>
                    <a:p>
                      <a:pPr>
                        <a:defRPr/>
                      </a:pPr>
                      <a:r>
                        <a:rPr lang="ru-RU" sz="1400">
                          <a:latin typeface="Tahoma"/>
                          <a:ea typeface="Tahoma"/>
                          <a:cs typeface="Tahoma"/>
                        </a:rPr>
                        <a:t>Основания запрета</a:t>
                      </a:r>
                    </a:p>
                  </a:txBody>
                  <a:tcPr>
                    <a:lnL w="12700" algn="ctr">
                      <a:noFill/>
                    </a:lnL>
                    <a:lnR w="12700" algn="ctr">
                      <a:noFill/>
                    </a:lnR>
                    <a:lnT w="12700" algn="ctr">
                      <a:solidFill>
                        <a:srgbClr val="CF4520"/>
                      </a:solidFill>
                    </a:lnT>
                    <a:lnB w="12700" algn="ctr">
                      <a:solidFill>
                        <a:srgbClr val="CF4520"/>
                      </a:solidFill>
                    </a:lnB>
                    <a:solidFill>
                      <a:srgbClr val="CF4520"/>
                    </a:solidFill>
                  </a:tcPr>
                </a:tc>
                <a:extLst>
                  <a:ext uri="{0D108BD9-81ED-4DB2-BD59-A6C34878D82A}">
                    <a16:rowId xmlns:a16="http://schemas.microsoft.com/office/drawing/2014/main" xmlns="" val="10000"/>
                  </a:ext>
                </a:extLst>
              </a:tr>
              <a:tr h="370840">
                <a:tc>
                  <a:txBody>
                    <a:bodyPr/>
                    <a:lstStyle/>
                    <a:p>
                      <a:pPr>
                        <a:defRPr/>
                      </a:pPr>
                      <a:r>
                        <a:rPr lang="ru-RU" sz="1100">
                          <a:latin typeface="Tahoma"/>
                          <a:ea typeface="Tahoma"/>
                          <a:cs typeface="Tahoma"/>
                        </a:rPr>
                        <a:t>Ограничения или предпочтения по внешности</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«Респектабельная внешность»</a:t>
                      </a:r>
                      <a:endParaRPr/>
                    </a:p>
                    <a:p>
                      <a:pPr>
                        <a:defRPr/>
                      </a:pPr>
                      <a:r>
                        <a:rPr lang="ru-RU" sz="1100" b="1">
                          <a:latin typeface="Tahoma"/>
                          <a:ea typeface="Tahoma"/>
                          <a:cs typeface="Tahoma"/>
                        </a:rPr>
                        <a:t>«Модельная внешность»</a:t>
                      </a:r>
                      <a:endParaRPr/>
                    </a:p>
                    <a:p>
                      <a:pPr>
                        <a:defRPr/>
                      </a:pPr>
                      <a:r>
                        <a:rPr lang="ru-RU" sz="1100" b="1">
                          <a:latin typeface="Tahoma"/>
                          <a:ea typeface="Tahoma"/>
                          <a:cs typeface="Tahoma"/>
                        </a:rPr>
                        <a:t>«Спортивная фигура»</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Это дискриминация, если деловые качества не связаны с внешностью напрямую, речь не идет о вакансиях «модель» или «фотомодель»</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1"/>
                  </a:ext>
                </a:extLst>
              </a:tr>
              <a:tr h="370840">
                <a:tc>
                  <a:txBody>
                    <a:bodyPr/>
                    <a:lstStyle/>
                    <a:p>
                      <a:pPr>
                        <a:defRPr/>
                      </a:pPr>
                      <a:r>
                        <a:rPr lang="ru-RU" sz="1100">
                          <a:latin typeface="Tahoma"/>
                          <a:ea typeface="Tahoma"/>
                          <a:cs typeface="Tahoma"/>
                        </a:rPr>
                        <a:t>Ограничения или предпочтения по имущественному признаку</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«Наличие автомобиля обязательно»</a:t>
                      </a:r>
                      <a:endParaRPr/>
                    </a:p>
                    <a:p>
                      <a:pPr>
                        <a:defRPr/>
                      </a:pPr>
                      <a:r>
                        <a:rPr lang="ru-RU" sz="1100" b="1">
                          <a:latin typeface="Tahoma"/>
                          <a:ea typeface="Tahoma"/>
                          <a:cs typeface="Tahoma"/>
                        </a:rPr>
                        <a:t>«Соискателям с личным авто - преимущество»</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Работодатель обязан обеспечить работника средствами, необходимыми для исполнения трудовых обязанностей (статья 22 ТК РФ). Закон не запрещает договариваться об использовании личного авто для работы на условиях компенсации, но обязать работника сделать это нельзя. Наличие автомобиля не является деловым качеством  для водителя и других работников с разъездным характером работы</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2"/>
                  </a:ext>
                </a:extLst>
              </a:tr>
              <a:tr h="370840">
                <a:tc>
                  <a:txBody>
                    <a:bodyPr/>
                    <a:lstStyle/>
                    <a:p>
                      <a:pPr>
                        <a:defRPr/>
                      </a:pPr>
                      <a:r>
                        <a:rPr lang="ru-RU" sz="1100">
                          <a:latin typeface="Tahoma"/>
                          <a:ea typeface="Tahoma"/>
                          <a:cs typeface="Tahoma"/>
                        </a:rPr>
                        <a:t>Ограничение по месту проживания</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«Регистрация в Кургане или Курганской области»</a:t>
                      </a:r>
                      <a:endParaRPr/>
                    </a:p>
                    <a:p>
                      <a:pPr>
                        <a:defRPr/>
                      </a:pPr>
                      <a:r>
                        <a:rPr lang="ru-RU" sz="1100" b="1">
                          <a:latin typeface="Tahoma"/>
                          <a:ea typeface="Tahoma"/>
                          <a:cs typeface="Tahoma"/>
                        </a:rPr>
                        <a:t>«Иногородним просьба не беспокоить»</a:t>
                      </a:r>
                      <a:endParaRPr/>
                    </a:p>
                    <a:p>
                      <a:pPr>
                        <a:defRPr/>
                      </a:pPr>
                      <a:r>
                        <a:rPr lang="ru-RU" sz="1100" b="1">
                          <a:latin typeface="Tahoma"/>
                          <a:ea typeface="Tahoma"/>
                          <a:cs typeface="Tahoma"/>
                        </a:rPr>
                        <a:t>«Проживание не далее 10 км от офиса компании»</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Трудовое законодательство не предусматривает заключение трудового договора в зависимости от места регистрации работника. Поэтому такое ограничение в вакансиях - дискриминация</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3"/>
                  </a:ext>
                </a:extLst>
              </a:tr>
              <a:tr h="370840">
                <a:tc>
                  <a:txBody>
                    <a:bodyPr/>
                    <a:lstStyle/>
                    <a:p>
                      <a:pPr>
                        <a:defRPr/>
                      </a:pPr>
                      <a:r>
                        <a:rPr lang="ru-RU" sz="1100">
                          <a:latin typeface="Tahoma"/>
                          <a:ea typeface="Tahoma"/>
                          <a:cs typeface="Tahoma"/>
                        </a:rPr>
                        <a:t>Ограничения для соискателей с судимостью</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«Отсутствие судимости обязательно»</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Это дискриминация. Исключение – если этого требует закон для определенной профессии или сферы деятельности (для педагогов и иных работников дестких учреждений, транспорта, госслужащих и др.)</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Прямоугольник 4"/>
          <p:cNvSpPr/>
          <p:nvPr/>
        </p:nvSpPr>
        <p:spPr bwMode="auto">
          <a:xfrm>
            <a:off x="683568" y="179929"/>
            <a:ext cx="7992888" cy="646331"/>
          </a:xfrm>
          <a:prstGeom prst="rect">
            <a:avLst/>
          </a:prstGeom>
        </p:spPr>
        <p:txBody>
          <a:bodyPr wrap="square">
            <a:spAutoFit/>
          </a:bodyPr>
          <a:lstStyle/>
          <a:p>
            <a:pPr>
              <a:defRPr/>
            </a:pPr>
            <a:r>
              <a:rPr lang="ru-RU" b="1">
                <a:solidFill>
                  <a:srgbClr val="69B3E7"/>
                </a:solidFill>
                <a:latin typeface="Tahoma"/>
                <a:ea typeface="Tahoma"/>
                <a:cs typeface="Tahoma"/>
              </a:rPr>
              <a:t>Какие требования  к соискателю работодатель в праве указывать в описании к вакансии?</a:t>
            </a:r>
            <a:endParaRPr/>
          </a:p>
        </p:txBody>
      </p:sp>
      <p:sp>
        <p:nvSpPr>
          <p:cNvPr id="7" name="Прямоугольник 6"/>
          <p:cNvSpPr/>
          <p:nvPr/>
        </p:nvSpPr>
        <p:spPr bwMode="auto">
          <a:xfrm>
            <a:off x="0" y="0"/>
            <a:ext cx="539552" cy="6858000"/>
          </a:xfrm>
          <a:prstGeom prst="rect">
            <a:avLst/>
          </a:prstGeom>
          <a:solidFill>
            <a:srgbClr val="69B3E7"/>
          </a:solidFill>
          <a:ln>
            <a:solidFill>
              <a:srgbClr val="69B3E7"/>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defRPr/>
            </a:pPr>
            <a:endParaRPr lang="ru-RU" b="1" dirty="0">
              <a:latin typeface="Tahoma"/>
              <a:ea typeface="Tahoma"/>
              <a:cs typeface="Tahoma"/>
            </a:endParaRPr>
          </a:p>
        </p:txBody>
      </p:sp>
      <p:graphicFrame>
        <p:nvGraphicFramePr>
          <p:cNvPr id="2" name="Таблица 1"/>
          <p:cNvGraphicFramePr>
            <a:graphicFrameLocks noGrp="1"/>
          </p:cNvGraphicFramePr>
          <p:nvPr/>
        </p:nvGraphicFramePr>
        <p:xfrm>
          <a:off x="719572" y="1095712"/>
          <a:ext cx="8172909" cy="3235960"/>
        </p:xfrm>
        <a:graphic>
          <a:graphicData uri="http://schemas.openxmlformats.org/drawingml/2006/table">
            <a:tbl>
              <a:tblPr firstRow="1" bandRow="1">
                <a:tableStyleId>{912C8C85-51F0-491E-9774-3900AFEF0FD7}</a:tableStyleId>
              </a:tblPr>
              <a:tblGrid>
                <a:gridCol w="2724303">
                  <a:extLst>
                    <a:ext uri="{9D8B030D-6E8A-4147-A177-3AD203B41FA5}">
                      <a16:colId xmlns:a16="http://schemas.microsoft.com/office/drawing/2014/main" xmlns="" val="20000"/>
                    </a:ext>
                  </a:extLst>
                </a:gridCol>
                <a:gridCol w="2724303">
                  <a:extLst>
                    <a:ext uri="{9D8B030D-6E8A-4147-A177-3AD203B41FA5}">
                      <a16:colId xmlns:a16="http://schemas.microsoft.com/office/drawing/2014/main" xmlns="" val="20001"/>
                    </a:ext>
                  </a:extLst>
                </a:gridCol>
                <a:gridCol w="2724303">
                  <a:extLst>
                    <a:ext uri="{9D8B030D-6E8A-4147-A177-3AD203B41FA5}">
                      <a16:colId xmlns:a16="http://schemas.microsoft.com/office/drawing/2014/main" xmlns="" val="20002"/>
                    </a:ext>
                  </a:extLst>
                </a:gridCol>
              </a:tblGrid>
              <a:tr h="370840">
                <a:tc>
                  <a:txBody>
                    <a:bodyPr/>
                    <a:lstStyle/>
                    <a:p>
                      <a:pPr>
                        <a:defRPr/>
                      </a:pPr>
                      <a:r>
                        <a:rPr lang="ru-RU" sz="1400">
                          <a:latin typeface="Tahoma"/>
                          <a:ea typeface="Tahoma"/>
                          <a:cs typeface="Tahoma"/>
                        </a:rPr>
                        <a:t>Что под запретом</a:t>
                      </a:r>
                    </a:p>
                  </a:txBody>
                  <a:tcPr>
                    <a:lnL w="12700" algn="ctr">
                      <a:noFill/>
                    </a:lnL>
                    <a:lnR w="12700" algn="ctr">
                      <a:noFill/>
                    </a:lnR>
                    <a:lnT w="12700" algn="ctr">
                      <a:solidFill>
                        <a:srgbClr val="CF4520"/>
                      </a:solidFill>
                    </a:lnT>
                    <a:lnB w="12700" algn="ctr">
                      <a:solidFill>
                        <a:srgbClr val="CF4520"/>
                      </a:solidFill>
                    </a:lnB>
                    <a:solidFill>
                      <a:srgbClr val="CF4520"/>
                    </a:solidFill>
                  </a:tcPr>
                </a:tc>
                <a:tc>
                  <a:txBody>
                    <a:bodyPr/>
                    <a:lstStyle/>
                    <a:p>
                      <a:pPr>
                        <a:defRPr/>
                      </a:pPr>
                      <a:r>
                        <a:rPr lang="ru-RU" sz="1400">
                          <a:latin typeface="Tahoma"/>
                          <a:ea typeface="Tahoma"/>
                          <a:cs typeface="Tahoma"/>
                        </a:rPr>
                        <a:t>Примеры</a:t>
                      </a:r>
                    </a:p>
                  </a:txBody>
                  <a:tcPr>
                    <a:lnL w="12700" algn="ctr">
                      <a:noFill/>
                    </a:lnL>
                    <a:lnR w="12700" algn="ctr">
                      <a:noFill/>
                    </a:lnR>
                    <a:lnT w="12700" algn="ctr">
                      <a:solidFill>
                        <a:srgbClr val="CF4520"/>
                      </a:solidFill>
                    </a:lnT>
                    <a:lnB w="12700" algn="ctr">
                      <a:solidFill>
                        <a:srgbClr val="CF4520"/>
                      </a:solidFill>
                    </a:lnB>
                    <a:solidFill>
                      <a:srgbClr val="CF4520"/>
                    </a:solidFill>
                  </a:tcPr>
                </a:tc>
                <a:tc>
                  <a:txBody>
                    <a:bodyPr/>
                    <a:lstStyle/>
                    <a:p>
                      <a:pPr>
                        <a:defRPr/>
                      </a:pPr>
                      <a:r>
                        <a:rPr lang="ru-RU" sz="1400">
                          <a:latin typeface="Tahoma"/>
                          <a:ea typeface="Tahoma"/>
                          <a:cs typeface="Tahoma"/>
                        </a:rPr>
                        <a:t>Основания запрета</a:t>
                      </a:r>
                    </a:p>
                  </a:txBody>
                  <a:tcPr>
                    <a:lnL w="12700" algn="ctr">
                      <a:noFill/>
                    </a:lnL>
                    <a:lnR w="12700" algn="ctr">
                      <a:noFill/>
                    </a:lnR>
                    <a:lnT w="12700" algn="ctr">
                      <a:solidFill>
                        <a:srgbClr val="CF4520"/>
                      </a:solidFill>
                    </a:lnT>
                    <a:lnB w="12700" algn="ctr">
                      <a:solidFill>
                        <a:srgbClr val="CF4520"/>
                      </a:solidFill>
                    </a:lnB>
                    <a:solidFill>
                      <a:srgbClr val="CF4520"/>
                    </a:solidFill>
                  </a:tcPr>
                </a:tc>
                <a:extLst>
                  <a:ext uri="{0D108BD9-81ED-4DB2-BD59-A6C34878D82A}">
                    <a16:rowId xmlns:a16="http://schemas.microsoft.com/office/drawing/2014/main" xmlns="" val="10000"/>
                  </a:ext>
                </a:extLst>
              </a:tr>
              <a:tr h="370840">
                <a:tc>
                  <a:txBody>
                    <a:bodyPr/>
                    <a:lstStyle/>
                    <a:p>
                      <a:pPr>
                        <a:defRPr/>
                      </a:pPr>
                      <a:r>
                        <a:rPr lang="ru-RU" sz="1100">
                          <a:latin typeface="Tahoma"/>
                          <a:ea typeface="Tahoma"/>
                          <a:cs typeface="Tahoma"/>
                        </a:rPr>
                        <a:t>Ограничения и предпочтения по привычкам, увлечениям, хобби</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«Отсутствие вредных привычек»</a:t>
                      </a:r>
                      <a:endParaRPr/>
                    </a:p>
                    <a:p>
                      <a:pPr>
                        <a:defRPr/>
                      </a:pPr>
                      <a:r>
                        <a:rPr lang="ru-RU" sz="1100" b="1">
                          <a:latin typeface="Tahoma"/>
                          <a:ea typeface="Tahoma"/>
                          <a:cs typeface="Tahoma"/>
                        </a:rPr>
                        <a:t>«Только для некурящих»</a:t>
                      </a:r>
                      <a:endParaRPr/>
                    </a:p>
                    <a:p>
                      <a:pPr>
                        <a:defRPr/>
                      </a:pPr>
                      <a:r>
                        <a:rPr lang="ru-RU" sz="1100" b="1">
                          <a:latin typeface="Tahoma"/>
                          <a:ea typeface="Tahoma"/>
                          <a:cs typeface="Tahoma"/>
                        </a:rPr>
                        <a:t>«Любовь к спорту будет вашим преимуществом»</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Это дискриминация по признакам, не связанным с деловыми качествами. Исключения – профессии и должности, для которых по закону требуется справка об отсутствии алкоголизма и других зависимостей</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1"/>
                  </a:ext>
                </a:extLst>
              </a:tr>
              <a:tr h="370840">
                <a:tc>
                  <a:txBody>
                    <a:bodyPr/>
                    <a:lstStyle/>
                    <a:p>
                      <a:pPr>
                        <a:defRPr/>
                      </a:pPr>
                      <a:r>
                        <a:rPr lang="ru-RU" sz="1100">
                          <a:latin typeface="Tahoma"/>
                          <a:ea typeface="Tahoma"/>
                          <a:cs typeface="Tahoma"/>
                        </a:rPr>
                        <a:t>Любые другие ограничения и предпочтения, не связанные с деловыми качествами</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b="1">
                          <a:latin typeface="Tahoma"/>
                          <a:ea typeface="Tahoma"/>
                          <a:cs typeface="Tahoma"/>
                        </a:rPr>
                        <a:t>«Тельцов, Дев и Козерогов – просьба не беспокоить»</a:t>
                      </a:r>
                      <a:endParaRPr/>
                    </a:p>
                    <a:p>
                      <a:pPr>
                        <a:defRPr/>
                      </a:pPr>
                      <a:r>
                        <a:rPr lang="ru-RU" sz="1100" b="1">
                          <a:latin typeface="Tahoma"/>
                          <a:ea typeface="Tahoma"/>
                          <a:cs typeface="Tahoma"/>
                        </a:rPr>
                        <a:t>«Предпочтение болельщикам «Спартака» (мы все болеем за «Спартак»)»</a:t>
                      </a:r>
                      <a:endParaRPr/>
                    </a:p>
                    <a:p>
                      <a:pPr>
                        <a:defRPr/>
                      </a:pPr>
                      <a:r>
                        <a:rPr lang="ru-RU" sz="1100" b="1">
                          <a:latin typeface="Tahoma"/>
                          <a:ea typeface="Tahoma"/>
                          <a:cs typeface="Tahoma"/>
                        </a:rPr>
                        <a:t>«От вас должно веять респектабельностью и благополучием»</a:t>
                      </a:r>
                      <a:endParaRPr/>
                    </a:p>
                    <a:p>
                      <a:pPr>
                        <a:defRPr/>
                      </a:pPr>
                      <a:r>
                        <a:rPr lang="ru-RU" sz="1100" b="1">
                          <a:latin typeface="Tahoma"/>
                          <a:ea typeface="Tahoma"/>
                          <a:cs typeface="Tahoma"/>
                        </a:rPr>
                        <a:t>«Только для веганов»</a:t>
                      </a:r>
                      <a:endParaRPr/>
                    </a:p>
                    <a:p>
                      <a:pPr>
                        <a:defRPr/>
                      </a:pPr>
                      <a:r>
                        <a:rPr lang="ru-RU" sz="1100" b="1">
                          <a:latin typeface="Tahoma"/>
                          <a:ea typeface="Tahoma"/>
                          <a:cs typeface="Tahoma"/>
                        </a:rPr>
                        <a:t>«Отсутствие акцента»</a:t>
                      </a:r>
                    </a:p>
                  </a:txBody>
                  <a:tcPr>
                    <a:lnL w="12700" algn="ctr">
                      <a:noFill/>
                    </a:lnL>
                    <a:lnR w="12700" algn="ctr">
                      <a:noFill/>
                    </a:lnR>
                    <a:lnT w="12700" algn="ctr">
                      <a:solidFill>
                        <a:srgbClr val="CF4520"/>
                      </a:solidFill>
                    </a:lnT>
                    <a:lnB w="12700" algn="ctr">
                      <a:solidFill>
                        <a:srgbClr val="CF4520"/>
                      </a:solidFill>
                    </a:lnB>
                  </a:tcPr>
                </a:tc>
                <a:tc>
                  <a:txBody>
                    <a:bodyPr/>
                    <a:lstStyle/>
                    <a:p>
                      <a:pPr>
                        <a:defRPr/>
                      </a:pPr>
                      <a:r>
                        <a:rPr lang="ru-RU" sz="1100">
                          <a:latin typeface="Tahoma"/>
                          <a:ea typeface="Tahoma"/>
                          <a:cs typeface="Tahoma"/>
                        </a:rPr>
                        <a:t>Любые подобные ограничения и предпочтения будут попадать под понятие дискриминации</a:t>
                      </a:r>
                    </a:p>
                  </a:txBody>
                  <a:tcPr>
                    <a:lnL w="12700" algn="ctr">
                      <a:noFill/>
                    </a:lnL>
                    <a:lnR w="12700" algn="ctr">
                      <a:noFill/>
                    </a:lnR>
                    <a:lnT w="12700" algn="ctr">
                      <a:solidFill>
                        <a:srgbClr val="CF4520"/>
                      </a:solidFill>
                    </a:lnT>
                    <a:lnB w="12700" algn="ctr">
                      <a:solidFill>
                        <a:srgbClr val="CF4520"/>
                      </a:solidFill>
                    </a:lnB>
                  </a:tcPr>
                </a:tc>
                <a:extLst>
                  <a:ext uri="{0D108BD9-81ED-4DB2-BD59-A6C34878D82A}">
                    <a16:rowId xmlns:a16="http://schemas.microsoft.com/office/drawing/2014/main" xmlns="" val="10002"/>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majorFont>
      <a:minorFont>
        <a:latin typeface="Calibri"/>
        <a:ea typeface="Arial"/>
        <a:cs typeface="Arial"/>
      </a:minorFont>
    </a:fontScheme>
    <a:fmtScheme name="Стандартная">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882</Words>
  <Application>Microsoft Office PowerPoint</Application>
  <DocSecurity>0</DocSecurity>
  <PresentationFormat>Экран (4:3)</PresentationFormat>
  <Paragraphs>90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Manager/>
  <Company>SPecialiST RePack</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Бурундукова Людмила Александровна</dc:creator>
  <cp:keywords/>
  <dc:description/>
  <cp:lastModifiedBy>kolova</cp:lastModifiedBy>
  <cp:revision>31</cp:revision>
  <dcterms:created xsi:type="dcterms:W3CDTF">2023-06-14T04:45:58Z</dcterms:created>
  <dcterms:modified xsi:type="dcterms:W3CDTF">2025-02-05T03:58:40Z</dcterms:modified>
  <cp:category/>
  <dc:identifier/>
  <cp:contentStatus/>
  <dc:language/>
  <cp:version/>
</cp:coreProperties>
</file>